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0" r:id="rId3"/>
    <p:sldId id="302" r:id="rId4"/>
    <p:sldId id="257" r:id="rId5"/>
    <p:sldId id="315" r:id="rId6"/>
    <p:sldId id="259" r:id="rId7"/>
    <p:sldId id="262" r:id="rId8"/>
    <p:sldId id="263" r:id="rId9"/>
    <p:sldId id="265" r:id="rId10"/>
    <p:sldId id="310" r:id="rId11"/>
    <p:sldId id="311" r:id="rId12"/>
    <p:sldId id="266" r:id="rId13"/>
    <p:sldId id="312" r:id="rId14"/>
    <p:sldId id="267" r:id="rId15"/>
    <p:sldId id="313" r:id="rId16"/>
    <p:sldId id="314" r:id="rId17"/>
    <p:sldId id="269" r:id="rId18"/>
    <p:sldId id="268" r:id="rId19"/>
    <p:sldId id="316" r:id="rId20"/>
    <p:sldId id="317" r:id="rId21"/>
    <p:sldId id="318" r:id="rId22"/>
    <p:sldId id="319" r:id="rId23"/>
    <p:sldId id="320" r:id="rId24"/>
    <p:sldId id="321" r:id="rId25"/>
    <p:sldId id="322" r:id="rId26"/>
    <p:sldId id="326" r:id="rId27"/>
    <p:sldId id="323" r:id="rId28"/>
    <p:sldId id="324" r:id="rId29"/>
    <p:sldId id="325" r:id="rId30"/>
    <p:sldId id="327" r:id="rId31"/>
    <p:sldId id="328" r:id="rId32"/>
    <p:sldId id="307" r:id="rId33"/>
    <p:sldId id="30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9" autoAdjust="0"/>
    <p:restoredTop sz="94660"/>
  </p:normalViewPr>
  <p:slideViewPr>
    <p:cSldViewPr snapToGrid="0">
      <p:cViewPr varScale="1">
        <p:scale>
          <a:sx n="68" d="100"/>
          <a:sy n="68" d="100"/>
        </p:scale>
        <p:origin x="8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4-26T05:28:10.764"/>
    </inkml:context>
    <inkml:brush xml:id="br0">
      <inkml:brushProperty name="width" value="0.08819" units="cm"/>
      <inkml:brushProperty name="height" value="0.35278" units="cm"/>
      <inkml:brushProperty name="color" value="#FFC000"/>
      <inkml:brushProperty name="tip" value="rectangle"/>
      <inkml:brushProperty name="rasterOp" value="maskPen"/>
    </inkml:brush>
    <inkml:brush xml:id="br1">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68382">
    <iact:property name="dataType"/>
    <iact:actionData xml:id="d0">
      <inkml:trace xmlns:inkml="http://www.w3.org/2003/InkML" xml:id="stk0" contextRef="#ctx0" brushRef="#br0">3777 15887 0,'48'0'128,"-25"0"-119,24 0-1,-23 0 0,47 0 0,47 0 0,23 0 0,-70 0 0,0 0 0,47 0 0,-23 0 0,-25 0-1,48 0 2,71 0-2,-24 0 2,24 0-2,-71 0 2,48 0-1,-25 0 0,-23 0 0,-47 0 0,-24 0 88,-23 0-88,47 0 0,0 0 0,70 0 0,-23 0 0,71 0 0,-71-48 0,0 48-1,24 0 2,-71-23-2,47 23 2,-24 0-3,-23 0 4,0 0-3,-24 0 2,-24 0-1,1 0 0,23 0 0,-23 0 0,23-47 0,-23 47-1,-1 0 2,25 0-1,-25 0 0,24 0 16,-23 0-8,23 0-9,24 0 1,47 0 0,0 0 0,-47 0 1,70 0-2,-70 0 1,0 0 1,0 0-1,-24 0 0,-23 0 0,23 0 0,-23 0 0,23 0-2,24 0 3,-1 0 0,1 0-1,0 0-2,47 0 3,24 0-2,-71 0 3,-1 0-4,1 0 4,71 0-3,-71 0 1,-1 0 1,1 0-1,-24 0-1,72 0 1,-49 0 0,48 0 0,0 0 0,71 0 0,-71 0 0,-47 0 2,24 0-4,-72 0 27,24 0-27,-23 0 3,47 0 0,0 0-1,70 0-2,-23 0 2,0 0 0,71 0 2,-24 0-4,-47 0 4,-23 0-4,-72 0 76,25 0-73,-25 0-3,48 0 3,47 0-2,71 0 0,-24 0 3,24 0-2,-71 0-1,0 0 0,-24 0 3,-23 0 46,-47 0-40,23 0-9,-23 0 1,23 0 0,-23 0 1,-1 0-2,48 0 1,23 0 0,24 0 0,0 0 1,24 0-2,-71 0 0,0 0 2,0 0 0,-24 0-1,-24 0 0,1 0 8,23 0-10,-23 0 4,23 0-1,-23 0 14,23 0-15,-24 0-1,1 0 2,23 0-1,-23 0-1,23 0 1,-23 0 73,23 0 223,-24-24-296,1 24 0,23 0 7</inkml:trace>
    </iact:actionData>
  </iact:action>
  <iact:action type="add" startTime="78934">
    <iact:property name="dataType"/>
    <iact:actionData xml:id="d1">
      <inkml:trace xmlns:inkml="http://www.w3.org/2003/InkML" xml:id="stk1" contextRef="#ctx0" brushRef="#br0">17587 15155 0,'23'-24'137,"-23"1"-128,0-25 6,-23 25-7,-24-24 0,23 23 1,-23-23-1,23 23-1,-23 1 1,23-25-1,1 48 2,-24-23-1,23-24 1,-23 23-3,23-23 2,-23 47 1,23-24-2,1 1 10,-25 23 15,48-48-8,0 25-16,-23 23 0,-24-48 0,47 25 0,-24-24 1,24 23-4,-24 24 5,-23-24-1,24-23-2,-25 24 1,25-25-1,-24 25 1,23-1 0,0-23 0,-23 23 0,24-23 1,-25 24 0,25-25-1,23 25 7,-47 23-7,47-24 16,-24 24-1,24-47-14,-24 47 7,24-24-8,-47-23-1,24 24 0,-25-25 12,25 48 11,23-23-21,-24-1-2,24-23 2,-47 23-1,47-23-1,0 23 1,-24 1 1,24-24-2,-47 23 1,47-23 0,-24-24 1,-23 47-2,47-23 2,0-24-1,0 48 0,-23-48 0,23 24 0,0-24-2,0 47 2,0-47 1,0 1-1,0 22 0,0 25 0,0-24 0,0 23-1,0-23 3,0 23-2,0 1 0,0-48-1,0-24 2,0 25-2,0-1 2,0 0-1,47-71-1,-47 71 1,0 24 1,47-24-2,-47 48 2,24-1 7,-24-23 8,47 23-14,-47-23-4,23 47 17,1-23-6,23 23-9,-47-48-2,24 48 4,23-23-2,-23-1 0,47 24 0,23-47 0,-23 0-1,47 47 2,-24-47 0,-23 47-2,47-24 2,-23 24-2,-25 0 1,1 0 0,0 0 0,0 0-2,23 0 4,-23 0-1,0-47-3,0 47 2,-24 0 0,-24 0 18,25 0-21,-25 0 4,24 0 0,-23 0-1,0 0 0,23 0-1,-23 0 2,23 0-1,-24 47 0,25-23 0,22 23 0,-46-24 1,47 25-2,23-25 1,-70 24 0,47 24 1,23 24-4,-23-25 6,23 25-1,1-24-3,-24 23 0,23-23 1,-70 23-2,23-23 2,0 24 0,-47-72 0,0 48 0,0-24 1,24-23-1,-24-1-1,0 25 2,0-25-1,0 24-1,0 24 2,-24 47-2,0 24 2,-70-24-1,0 71 1,-1 0-1,-70 23-1,23-70 2,1 70-1,-25-23 0,96-47-3,-25-71 6,48 23-3,23-70 0,-23 23 0,23-24 0,1 25 7,-24-25-7,23 1 8,-47 23-8,-23 0 0,23-23 1,-23 23-1,-24 47-3,23-46 6,24-25-4,1 24 1,-25-47 0,71 0-1,1 24 2,-24-24 24,23 0-26,-23 0 1,-24 0 0,-47 0 0,0 0 0,-24 0 0,24 0 0,0 0 0,24 0 0,23 0-2,0 0 4</inkml:trace>
    </iact:actionData>
  </iact:action>
  <iact:action type="add" startTime="81678">
    <iact:property name="dataType"/>
    <iact:actionData xml:id="d2">
      <inkml:trace xmlns:inkml="http://www.w3.org/2003/InkML" xml:id="stk2" contextRef="#ctx0" brushRef="#br0">18602 13219 0,'23'0'33,"1"0"-26,23 0 2,24 0-2,47 0 2,0 0-1,71 0 0,-71 0 0,71 0 0,47 0 0,0 0 0,0 0 0,-47 0 0,-71 0 0,-47 0-1,0 0 74,-24 0-73,-24 0-1,25 0 2,-25 0-1,1 0 55,23 0-54,24 0-1,0 0-1,-1 0 1,25 0 0,-24 0 0,0 0 0,-48 0 0,24 0 9,-23 0-11,23 0 4,24 0-2,47 0 0,-47 0-1,0 0 2,23 0-2,-70 0 0,-1 0 201,-23-47-198,48-24-3,-1-47 1,0-71 0,0 0 2,0-70-2,1 23 0,-1 47 0,0-71 0,0 71-1,0 24 0,-47-24 1,48 71 0,-48-23 0,0 23 0,47 47 0,-47-24-1,0-23 2,23 47-1,-23-70 1,48 23-3,-48 47 4,47-23-2,0-25-2,-47 25 4,24-24-1,-24 0-2,47-24 3,-47 72-4,0-1 0,0 0 4,0-24-4,47 25 2,-47-48 0,0-24 1,0 24-2,0 0 3,0 24-4,0 23 3,47 0-1,-47 0 0,0 24 1,0 23 7,0-23 0,0 23 8,0-23 0,0 24 0,0-1-16,0-23-2,0 23 4,0-23-4,0-24 4,0-47-2,0 47 0,0-70-2,0 70 4,0 0-2,-23 0 2,23 24-5,0 23 3,0-46 1,0 22 0,0 25-2,-24-24 1,24 23-1,0 0 0,0-23 3,0 24-3,0-25 0,0 25 11,0-24-12,0 23 4,0 0-4,0-23 4,0-24-2,0 0-1,0 1 2,0-1-3,0-24 3,0 25-1,-47-1 0,47-71 0,0 24 1,0 0-2,0-24 2,0 72-1,0-1 0,0 0-1,0 0 2,0 24-1,0 23 0,0-23-2,0 24 3,0-1-2,0-23 2,0 23 0,0-23 14,0 23-15,0-23 16,0 23-16,0 1 0,0-24 9,0 23 7,0 71 169,0-23-186,-47-1 0,23 25 1,-47 22 2,24 1-4,-24 24 4,-23-48-4,70-23 1,-23-24 2</inkml:trace>
    </iact:actionData>
  </iact:action>
  <iact:action type="add" startTime="86030">
    <iact:property name="dataType"/>
    <iact:actionData xml:id="d3">
      <inkml:trace xmlns:inkml="http://www.w3.org/2003/InkML" xml:id="stk3" contextRef="#ctx0" brushRef="#br0">4320 9843 0</inkml:trace>
    </iact:actionData>
  </iact:action>
  <iact:action type="add" startTime="88790">
    <iact:property name="dataType"/>
    <iact:actionData xml:id="d4">
      <inkml:trace xmlns:inkml="http://www.w3.org/2003/InkML" xml:id="stk4" contextRef="#ctx0" brushRef="#br1">4226 9749 0,'23'0'97,"48"0"-90,24 0 1,-24 0 1,47 0-2,-48 0 2,72 0-1,-71 0-2,0 0 4,70 47-2,-70-47 0,47 0 0,24 0 0,-24 0 0,0 0 0,23 0 0,-23 0 0,-47 0 0,24 24 0,23-24 0,-47 0 0,-1 0 1,1 0-3,24 0 3,23 0-1,47 0 0,24 47-1,-71-47 2,71 0-1,-24 0-1,-24 0 2,-22 0-1,-1 0 0,-24 0 0,24 0 0,-47 0-2,-24 0 2,-23 0 2,-1 0-4,24 0 4,-23 0-3,23 0 1,24 0 0,0 0 1,0 0-2,47 0 2,23 0-1,25 0 0,22 0-1,-22 0 1,-25 0 0,-70 0 1,-47 0-2,23 0 10,-23 0-1,-1 0-9,24 0 2,24 0-1,47 0 0,24 0 0,23 0 0,71 0-1,-47 0 2,24 0-2,141 71 2,-48-71-2,96 0 2,-1 0-1,-141 47 0,-24-47 0,0 0 0,-47 0-1,-71 0 2,-47 0 55,-1 0-56,-22 0 0,-25 0 0,48 0 0,0 0 0,23 0 0,-23 0 0,0 0 0,-48 0 48,25 0-40,-25 0-10,48 0 4,24 0-2,23 0-1,0 0 1,23 0 1,-70 0-2,0 0 2,0 0-3,0 0 4,23 0-2,-70 0 0,-1 0 54,24 0-43,24 0-12,94 0 1,71 0 0,24 0 0,-24 0 0,0 0-2,-94 0 4,-71 0-3,-48 0 168,-70 0-149,-24 0-19,-94 0 1,-71 0 1,0 0-1,-24 0 0,24 0 0,-23-23 0,93 23 0,-23 0-1,119 0 2,-1 0 119,24 0-96,23 0-26,-23 23 12,47 24-10,-24-23 1,24 23-2,0-23 1,-23-1-1,-25 25 2,48-25-1,0 24 0,-23-23 0,23 47 0,-47-24 1,23 24-4,-23-48 4,23 25 0,-23 22-3,23-46 4,-23 47-3,23 23 1,-23-70-1,24 23 3,23-23 62,-48-1-56,48 48-8,0-24 0,0 24 0,0-47 0,-23 47 0,23 23 0,0-70 0,0-1 0,0 24 8,0-23-9,0 23 10,0-23-10,0 23 10,0-23-1,0-1 0,0 25 0,0-25 0,0 24-8,0-23-1,0 0 2,0 23 15</inkml:trace>
    </iact:actionData>
  </iact:action>
  <iact:action type="add" startTime="93510">
    <iact:property name="dataType"/>
    <iact:actionData xml:id="d5">
      <inkml:trace xmlns:inkml="http://www.w3.org/2003/InkML" xml:id="stk5" contextRef="#ctx0" brushRef="#br1">5241 9867 0,'23'0'47,"1"0"-38,0 0 0,23 0-1,-23 0-1,23 0 2,-24 0 7,1 0 0,23 0-9,-47 47 2,24-47-1,23 0-1,-23 24 1,23-24 0,-47 47 1,23-47-1,-23 24 0,24-24 0,23 0 0,-23 23 15,-24 25-6,47-48-9,-47 23 32,0 24-32,24-23-1,23 23 2,-47-23-2,0-1 2,0 25-1,23-25 0,-23 24-1,24-23 3,-24 23-3,0-23 1,0-1 1,0 25-1,0-25 6,47-23-5,-47 47-2,0-23 2,0 0 31,0 23-34,24-47 2,-24 24 2,0 23 6,0-24 55,47-23-38,-47 48 47,24-48-18,23 23-54,-23 1 10,-1-24-10,-23 47 17,47-47 12</inkml:trace>
    </iact:actionData>
  </iact:action>
  <iact:action type="add" startTime="111494">
    <iact:property name="dataType"/>
    <iact:actionData xml:id="d6">
      <inkml:trace xmlns:inkml="http://www.w3.org/2003/InkML" xml:id="stk6" contextRef="#ctx0" brushRef="#br1">10458 8828 0,'23'0'41,"25"0"-10,-25-23-22,-23-1-1,47-94 1,1 24-1,46-71 0,1-48 1,-1 24-1,0 0-2,1 1 2,-1-25 0,24-47 0,-23 72 1,-1-25-3,-47 48 3,0-24-1,1 0 1,-48 24-2,0 23 1,0 24 0,47 0 1,-47-23-3,0 70 3,0 0-2,0 0 1,0 24 1,0 23-1,0-23-1,0 24 2,0-1-1,0-23 0,0 23 0,0-23 88,24 47-88,-1 0 8,24 0-8,-47-24 0,24 24-1,23 0 2,-23 0-3,47 0 4,-1 0-4,72 0 4,23 0-2,-94 0 0,24 0-1,-25 0 2,-46 0-2,47 0 2,0 0-2,23 0 1,-70 0-1,46 0 1,48 0 2,-23 0-2,23 0 0,0 0 0,24 0-1,-24-47 2,23 47-2,-70 0 2,0-47-2,0 47 0,70 0 2,-23-47 0,24 47-3,-24 0 4,0-48-1,24 48-2,-71 0 1,47-47 0,23 47-1,-23 0 1,71 0-1,-24 0 1,24 0 2,-71 0-3,0 0 0,24 0 2,-71 0 0,-1 0-2,1 0 2,0 0-3,24 0 4,23 0-3,0 0 2,23 0-2,-23 24 2,24 23-1,-24-47 0,0 0 0,-47 0 0,-24 47 33,-23-47-34,46 0 1,25 24-1,-24-24 2,-1 47-2,25-47 2,-72 24-3,48-24 4,-47 47-2,23-47 0,-23 0 0,-24 23 0,47 25 0,-47-25 7,24-23-6,-24 48-1,0-25 0,0 1 0,0 23 0,0-23-1,0 23 2,0 24-1,0-1 0,0 1 0,-24 0 0,24 71 0,-24-24-2,-23-24 4,0-23-3,0 23 0,23 24 1,-23 24 2,0-71-2,-1 0 1,25 23-2,-24-23 2,23-24-2,-23 24 2,0 0-2,23 23 2,-23 24-1,0 24 0,-1-71 0,-22 23 0,22 24-1,-46-23 2,47 23-1,-24 23 0,24-23 1,-1-23-2,1 23 0,24-47 2,-25 23-1,1-23-2,47 23 3,0-70 0,-23 47-2,23-24 1,-48 24 1,48-48-2,0 48 0,0 0 1,-23-24 1,23-23-2,0 23 2,0-24-1,0 1-2,0 23 4,0-23 22,0 23-26,0-23 4,0 23-2,0-23 0,0-1 0,0 48-2,-47-24 3,47 24 0,0 0-2,0 0 2,0-24-2,0-24 2,0 1-1,0 23 0,0-23 8,0 23-8,0-23 8,0 23 72,0-23-80,0-1-2,0 24 4,0 24-3,0-47 2,0 23-1,0-23 0,0-72 182,0 25-182,-24-24 1,-23-48 0,-48-47-1,72 1 1,-72 23-3,48-24 4,-47 71-2,70-23 0,24 23-1,0 48 1,-47-25 0,47 25 0,23 23 232,1 0-234,23 0 50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4-26T05:28:10.7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7556">
    <iact:property name="dataType"/>
    <iact:actionData xml:id="d0">
      <inkml:trace xmlns:inkml="http://www.w3.org/2003/InkML" xml:id="stk0" contextRef="#ctx0" brushRef="#br0">3707 5830 0,'0'-23'153,"0"-24"-145,0-24 0,0 0-1,0 0 2,0 24-2,0 23 2,0-23 7,0 24 0,0-1 0,0-23 0,0 23-8,0-23 9,0 23-9,0 1-1,0-24 1,47 23 8,-47-23-8,0 23 16,0-23-1,0 23-14,0 1-2,0-25 1,0 25 1,0-24-2,23 23 2,-23-23-1,0 23 0,0 1 0,0-25 0,0 25 0,48-24 0,-48-48 0,0 1 0,23 23 0,-23 0 0,0 0 0,0 24-2,47 23 340,-47-23-338,24 47 0,23 0 0,-23 0 0,23 0 0,24 0 0,0 24 0,-1 23-1,72 0 4,-24-47-5,-23 24 3,-25-24-2,1 47 2,24 0-2,-72-47 1,48 0 0,0 0 0,23 24 0,24-24-1,24 47 2,-71-47-1,47 47 0,23-47 0,-23 48 0,-47-48 0,24 0 0,-25 0 0,-46 0 0,23 0 7,-23 0-6,0 23-1,23-23 9,-24 0-10,25 0 1,-25 0 0,24 47 0,-23-47 0,0 0-1,46 0 2,-22 0-2,-25 24 2,48-24-1,0 0 0,23 0 0,-70 0 0,47 47 0,-24-47 0,-23 0 0,-1 0 0,24 24 0,-23-24 0,23 0 0,-23 0 16,23 47-7,-23-47 326,46 71-335,-22-48 1,22 48-2,-22 24 1,22-25 1,1-22-1,-24-25 1,-23 25-2,23-48 0,-23 23 161,-24 24-160,0-23 1,0 23-2,0-23 1,0-1-1,0 48 3,-24 24-3,24-25 2,0 1-2,0 71-1,-23-24 4,23 0-3,0-24 2,-48 24-1,48 0 0,0 24 0,0-24 0,0 0 0,0 24 0,0-24 0,0 0 0,0 23 0,0-23 0,0-47 0,0 71 0,0-71 0,0 0 0,0-1 0,0 1 0,0 71-2,0-71 4,0-1-2,0 72 1,0-71-2,0 0 1,0 0 0,0 70 0,0-23 0,0 0 0,0-47-1,0 71 2,0-24-1,0 0-2,0 23 4,0-23-2,0-47 0,0 0 0,0 23 0,0-70 0,0 47 0,0 0 0,0 70 0,0-70 0,0 47 0,0 24 0,0 23 0,0-47 0,0 24 1,0-24-2,0 0 1,0-24-1,0 24 2,0 0-1,-47 24 0,47 23-1,0-23 2,0 23-2,0 24 2,0-24-1,-47 24 0,47-24 0,0-47 0,0 24 0,0-24 0,0 24 0,0-72 0,0 1 0,0 0 0,0 0 0,0 0 0,0 23 0,0-23 0,0 0 1,0-24-2,0-23 1,0-1-1,0 24 2,0-23-1,0 23-1,0-23 1,0-1 1,0 25-2,0 22 2,0 1 0,24 71-2,-24-24 1,0 0 0,0 24 0,0-24-2,0 0 4,0-24-3,0-23 2,0 0-1,0-48 0,0 24 0,0 24 0,0-47 0,0 47 0,0 0 0,0 117 0,0-22 0,0 22 0,47 1 0,-47-71 0,47 0 0,-47 24 1,0-71-3,0 0 3,0-24 199,-24-47-200,1 0-1,-24 0 2,23 0 7,0 0-8,-23 0 0,24 0 0,-48 0 0,-24 0 0,72 0 0,-1 0 0,-47 0 0,-70 0 0,70 0 0,-47 0-2,-24 0 4,24 0-2,-71-24 0,24 24 0,-24 0-2,71 0 4,47-47-3,-23 47 2,23 0-2,0 0 2,1 0 0,-25-47-4,72 47 6,-48 0-4,0 0 1,24-24 1,-24 24-2,47 0 1,1 0 0,-25-47 0,-22 47 0,46 0-2,-47 0 4,24 0-2,-24 0 1,48 0-2,-25-24 1,25 24 0,-1 0 8,-23 0 0,23 0-8,-23 0-1,24 0 2,-25 0 7,25 0 7,-1 0-7,-23 0-6,23 0-3,-23 0 1,23 0 1,-23 0-2,24 0 1,-1 0 0,-23 0 64,23 0-65,-23 0 2,23 0-2,-23 0 2,24 0 79,-1 0-80,-23 0 8,23 0-8,-23-47 0,23 47 0,1 0 8,-24-23 159,47-48-165,0 0-3,-48-71 1,1 24 0,23-71 0,-46-70 0,22-1 0,1 95-1,0-95 2,0 1-2,-71-1 2,71 0-1,-1 71-1,1 1 3,0 22-3,47-23 1,-24 71 0,24-23 0,0 70 0,-47 0 0,47-70 0,0 70 0,-47 0 0,47 0 0,0-23 0,0 23 0,0 47 1,0-47-2,0 1 1,0-25 1,0 72-2,0-1 1,0-47 0,0-23 0,0 23 1,0 0-2,0-47 0,0 24 2,0-24-1,0 47 0,0-47 0,0-24 0,24 24 0,-24-24 0,0 24 0,0 0 0,0-23 0,47 23 0,-47 0 0,0-24 0,47 71 0,-47-70 1,0 70-2,0 0 0,24 0 2,-24-23-2,0 23 2,0-47-2,0 47 2,0-23-2,47-24 2,0-24-2,0 71 2,-47-47-1,24 24 0,-24-24 0,47-24-1,0 24 2,-47 0-2,47 24 4,-47 23-5,0-47 2,0-24-2,48 24 4,-48 0-2,23-24 2,-23-23-3,0 23 0,47-23 1,-47-24 0,48 1 0,-48 22 0,47 25 0,-47 23 1,0 0-2,0 47 1,47-24-1,-47 25 2,0-1-1,0 24 1,0 23-2,0-23 1,0 23 0,0 0 0,0-23 41</inkml:trace>
    </iact:actionData>
  </iact:action>
  <iact:action type="add" startTime="37716">
    <iact:property name="dataType"/>
    <iact:actionData xml:id="d1">
      <inkml:trace xmlns:inkml="http://www.w3.org/2003/InkML" xml:id="stk1" contextRef="#ctx0" brushRef="#br0">8074 5712 0,'23'-23'153,"24"23"-145,-23-47 1,23 47-3,-23 0 3,23 0-1,-23 0 0,-24-24 0,23 24 1,24-47-1,-23 47-1,23 0 1,-23 0 0,23-24 1,-23 24 15,-1 0-9,25 0 1,-25 0-8,48 0-1,71-47 3,-24 47-2,-48 0-1,1 0 2,71 0-2,-71 0 1,0 0 0,23-47 0,-23 47 0,-48 0 0,48 0 0,-24 0 1,-23 0-2,47 0 1,0 0 0,-24 0 0,-24 0 0,25 0 0,-25 0 0,1 0 1,23 0 14,-23 0-8,23 0-6,-23 0-1,46 0 0,-22 0 1,-25 0-2,1 0 1,23 0 0,-23 0 0,23 0 8,-24 0 8,25 0 40,-25 23-56,1-23-1,23 0 2,-23 24-2,23-24 2,-24 0 0,1 47-2,71-23 1,-25-24-2,-46 0 4,23 47-2,24-47 0,-47 0 0,23 0 0,-24 24 0,1-24 16,23 0-7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4-26T05:28:10.7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91805">
    <iact:property name="dataType"/>
    <iact:actionData xml:id="d0">
      <inkml:trace xmlns:inkml="http://www.w3.org/2003/InkML" xml:id="stk0" contextRef="#ctx0" brushRef="#br0">15628 16666 0,'23'0'89,"1"0"-80,-1 0-2,25 0 1,22 0 0,1 0 0,0 0 0,71 0 0,-24 0 0,47 0 0,-23 0 0,-24 0 0,0 0 0,23 0 0,-23 0 1,0 0-2,-23 0 2,23 0-2,0 0 2,23 0-2,-23 0 1,0 0 0,24 0 0,-24 0 0,-47 0 1,0 0-2,23 0 2,-70 0-2,47 0 2,-1 0-1,1 0-1,-24 0 1,24 0 0,0 0 0,0 0 0,23 0 0,-23 0 0,-47 0 0,47 0 0,-1 0 0,-22 0 0,22 0 0,1 0 0,-47 23 1,47-23-2,23 0 1,-70 0 0,47 0 0,-24 24 0,-24-24 0,48 0-1,-47 0 2,47 0-1,70 0 0,24 0 0,-23 47-1,-24-47 1,0 0 1,-23 47-1,-25-47-2,-46 0 4,23 0-2,-23 0 8,23 24-8,24-24 0,0 0 1,-1 0-2,49 0 2,22 0-2,-23 0 1,-23 47 0,-25-47 0,-46 0 0,23 0 0,-23 0 40,-1 0-41,25 0 2,22 0-1,1 0 0,-23 0-1,22 0 2,1 0 0,-47 0-2,23 0 1,-23 0 0,-1 0 0</inkml:trace>
    </iact:actionData>
  </iact:action>
  <iact:action type="add" startTime="94997">
    <iact:property name="dataType"/>
    <iact:actionData xml:id="d1">
      <inkml:trace xmlns:inkml="http://www.w3.org/2003/InkML" xml:id="stk1" contextRef="#ctx0" brushRef="#br0">2125 18106 0,'71'0'96,"0"0"-87,117 0-1,96 0 0,117 0 0,-71 0 0,143 0 0,-1 0 0,-71 0 0,-94 0-1,-47 0 2,-95 0-2,-47 0 3,-24 47-3,-23-47 1,-47 0 8,23 0-8,-24 0 1,48 0-2,71 0 1,-24 0 0,47 0 0,24 0 0,-71 0 0,24 0 0,-24 0 0,-47 0 0,-1 0 0,-22 0 0,-25 0 0,24 0 0,24 0 0,-47 0 0,47 0 0,-1 0 0,72 0 0,23 47 0,-23-47-2,23 0 4,24 0-2,-24 0 1,1 0-2,22 0 0,-22 0 2,22 0-1,-22 0-1,70 0 2,-47 0-1,-24 0-2,24 0 4,-24 0-2,-23 0-1,-72 0 0,1 0 3,0 0-3,0 0 2,23 0-2,-23 0 2,-47 0 0,47 0-3,-1 0 3,-22 0-1,22 0 0,1 0 0,0 0 0,23 0-1,24 0 1,0 0 2,24 0-3,-24 0 2,0 0-4,24 0 5,-71 0-3,-1 0 2,-46 0-1,23 0-2,-23 0 44,23 0-42,-23 0 0,47 0 0,-1 0 0,1 0 0,71 0 0,-24 0 0,71 0 0,-71 0-2,-47 0 4,-1 0-3,-22 0 2,-25 0-2,24 0 34,-23 0-33,0 0 0,94 0 0,-48 0 0,72 0 0,23 0 0,-70 0 0,23 0 0,-47 0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4-26T05:28:10.7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82424">
    <iact:property name="dataType"/>
    <iact:actionData xml:id="d0">
      <inkml:trace xmlns:inkml="http://www.w3.org/2003/InkML" xml:id="stk0" contextRef="#ctx0" brushRef="#br0">12157 10410 0,'0'-24'128,"48"24"-65,-25 0-54,1 0 0,23 0 7,-23 0-8,23 0 7,-24 0-6,1 0-2,23 0 2,-23 0-2,23 0 2,24 0-2,-47 0 1,23 0-1,-24 0 3,1 0-3,23 0 1,-23 0-1,23 0 2,24 0-1,-48 0 0,25 0 1,-25 0-2,1 0 1,23 0 8,-23 0-8,23 0 0,-24 0 16,25 0-8,-25 0 8,1 0-7,47 0-10,118 0 1,-71 0-1,23 0 2,-70 0-1,0 0 0,-48-47 16,25 47 160,-25 0-176,25 0 7,-25 0-7,24 0 9,-23 0-9,0 0 0,23 0 0,-24 0 0,25 0 0,-25 0 0,1 0 8,23 0-1,-23 0-6,23 0-1,-24 0 8,25 0 0,-25 0 0,1 0 0,23 0-8,-23 0 1,23 0-2,-24 24 2,25-24-2,-25 0 1,1 0 0,23 0 16,-23 0 39,23 0-54,-23 0 0,-1 0-2,24 0 1,-23 0 0,23 0 0,-23 0 0,23 0 0,-23 0 0</inkml:trace>
    </iact:actionData>
  </iact:action>
  <iact:action type="add" startTime="84751">
    <iact:property name="dataType"/>
    <iact:actionData xml:id="d1">
      <inkml:trace xmlns:inkml="http://www.w3.org/2003/InkML" xml:id="stk1" contextRef="#ctx0" brushRef="#br0">16100 10386 0,'23'0'169,"24"0"-152,-23 0-2,23 0 18,-23 0-17,-1 0-9,25 0 1,-25 0 8,25 0 0,-25 0 25,24 0-25,-23 0 0,0 0-7,141 0-3,71 0 1,-118 0 3,24 0-3,-72 0 1,-46 0 216,23 0-215,-23 0-2,47 0 2,-24 0-2,-24 0 10,1 0-2,23 0 41,-23 0-47,23 0-2,-23 0 1,46 0 0,-22 0 1,22 0-2,-46 0 1,47 0-1,-24 0 2,-23 0 7,-1 0-8,25 0 0,-25 0 8,24 0 1,-23 0 7,0 0 24,23 0 135,-24 0-174,25 0-2,-25 0 2,24 0-2,-23 0 9,0 0-9,23 0 11</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397381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424112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231378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431832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2212310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305750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183244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319092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412485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3063436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C7542E1-C3B0-4221-9149-56E65068FCA5}" type="datetimeFigureOut">
              <a:rPr kumimoji="1" lang="ja-JP" altLang="en-US" smtClean="0"/>
              <a:t>2020/4/26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308493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542E1-C3B0-4221-9149-56E65068FCA5}" type="datetimeFigureOut">
              <a:rPr kumimoji="1" lang="ja-JP" altLang="en-US" smtClean="0"/>
              <a:t>2020/4/26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EDBE2-D500-4822-B33B-B08C23B27542}" type="slidenum">
              <a:rPr kumimoji="1" lang="ja-JP" altLang="en-US" smtClean="0"/>
              <a:t>‹#›</a:t>
            </a:fld>
            <a:endParaRPr kumimoji="1" lang="ja-JP" altLang="en-US"/>
          </a:p>
        </p:txBody>
      </p:sp>
    </p:spTree>
    <p:extLst>
      <p:ext uri="{BB962C8B-B14F-4D97-AF65-F5344CB8AC3E}">
        <p14:creationId xmlns:p14="http://schemas.microsoft.com/office/powerpoint/2010/main" val="3932095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microsoft.com/office/2011/relationships/inkAction" Target="../ink/inkAction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microsoft.com/office/2011/relationships/inkAction" Target="../ink/inkAction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6.m4a"/><Relationship Id="rId1" Type="http://schemas.microsoft.com/office/2007/relationships/media" Target="../media/media16.m4a"/><Relationship Id="rId6" Type="http://schemas.microsoft.com/office/2011/relationships/inkAction" Target="../ink/inkAction4.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36074;&#21839;&#12399;a-kimura@paz.ac.jp"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microsoft.com/office/2011/relationships/inkAction" Target="../ink/inkAction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530AD3-6729-4934-ABF6-00D89FEAF724}"/>
              </a:ext>
            </a:extLst>
          </p:cNvPr>
          <p:cNvSpPr>
            <a:spLocks noGrp="1"/>
          </p:cNvSpPr>
          <p:nvPr>
            <p:ph type="ctrTitle"/>
          </p:nvPr>
        </p:nvSpPr>
        <p:spPr/>
        <p:txBody>
          <a:bodyPr/>
          <a:lstStyle/>
          <a:p>
            <a:r>
              <a:rPr kumimoji="1" lang="ja-JP" altLang="en-US" dirty="0"/>
              <a:t>緩和医療学</a:t>
            </a:r>
            <a:br>
              <a:rPr kumimoji="1" lang="en-US" altLang="ja-JP" dirty="0"/>
            </a:br>
            <a:r>
              <a:rPr kumimoji="1" lang="en-US" altLang="ja-JP" dirty="0"/>
              <a:t>PT</a:t>
            </a:r>
            <a:r>
              <a:rPr kumimoji="1" lang="ja-JP" altLang="en-US"/>
              <a:t>編２</a:t>
            </a:r>
            <a:endParaRPr kumimoji="1" lang="ja-JP" altLang="en-US" dirty="0"/>
          </a:p>
        </p:txBody>
      </p:sp>
      <p:sp>
        <p:nvSpPr>
          <p:cNvPr id="3" name="字幕 2">
            <a:extLst>
              <a:ext uri="{FF2B5EF4-FFF2-40B4-BE49-F238E27FC236}">
                <a16:creationId xmlns:a16="http://schemas.microsoft.com/office/drawing/2014/main" id="{D5ED3B04-2F15-4BD6-99F5-B70FC5EA727A}"/>
              </a:ext>
            </a:extLst>
          </p:cNvPr>
          <p:cNvSpPr>
            <a:spLocks noGrp="1"/>
          </p:cNvSpPr>
          <p:nvPr>
            <p:ph type="subTitle" idx="1"/>
          </p:nvPr>
        </p:nvSpPr>
        <p:spPr/>
        <p:txBody>
          <a:bodyPr/>
          <a:lstStyle/>
          <a:p>
            <a:endParaRPr kumimoji="1" lang="ja-JP" altLang="en-US"/>
          </a:p>
        </p:txBody>
      </p:sp>
      <p:pic>
        <p:nvPicPr>
          <p:cNvPr id="4" name="図 3">
            <a:extLst>
              <a:ext uri="{FF2B5EF4-FFF2-40B4-BE49-F238E27FC236}">
                <a16:creationId xmlns:a16="http://schemas.microsoft.com/office/drawing/2014/main" id="{3C3780F5-C4A6-46F7-B3FD-AF52C7E5C149}"/>
              </a:ext>
            </a:extLst>
          </p:cNvPr>
          <p:cNvPicPr>
            <a:picLocks noChangeAspect="1"/>
          </p:cNvPicPr>
          <p:nvPr/>
        </p:nvPicPr>
        <p:blipFill>
          <a:blip r:embed="rId4"/>
          <a:stretch>
            <a:fillRect/>
          </a:stretch>
        </p:blipFill>
        <p:spPr>
          <a:xfrm>
            <a:off x="6635523" y="3805918"/>
            <a:ext cx="2143125" cy="2381250"/>
          </a:xfrm>
          <a:prstGeom prst="rect">
            <a:avLst/>
          </a:prstGeom>
        </p:spPr>
      </p:pic>
      <p:pic>
        <p:nvPicPr>
          <p:cNvPr id="6" name="オーディオ 5">
            <a:hlinkClick r:id="" action="ppaction://media"/>
            <a:extLst>
              <a:ext uri="{FF2B5EF4-FFF2-40B4-BE49-F238E27FC236}">
                <a16:creationId xmlns:a16="http://schemas.microsoft.com/office/drawing/2014/main" id="{64FC56FB-5833-480A-9BD5-964CA1CAF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12069689"/>
      </p:ext>
    </p:extLst>
  </p:cSld>
  <p:clrMapOvr>
    <a:masterClrMapping/>
  </p:clrMapOvr>
  <mc:AlternateContent xmlns:mc="http://schemas.openxmlformats.org/markup-compatibility/2006">
    <mc:Choice xmlns:p14="http://schemas.microsoft.com/office/powerpoint/2010/main" Requires="p14">
      <p:transition spd="slow" p14:dur="2000" advTm="11733"/>
    </mc:Choice>
    <mc:Fallback>
      <p:transition spd="slow" advTm="1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D2F19B-8BC5-4E46-ACD3-06707DFDE340}"/>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B2370B80-B461-4BDA-B86E-1DD7DD184A96}"/>
              </a:ext>
            </a:extLst>
          </p:cNvPr>
          <p:cNvPicPr>
            <a:picLocks noGrp="1" noChangeAspect="1"/>
          </p:cNvPicPr>
          <p:nvPr>
            <p:ph idx="1"/>
          </p:nvPr>
        </p:nvPicPr>
        <p:blipFill>
          <a:blip r:embed="rId4"/>
          <a:stretch>
            <a:fillRect/>
          </a:stretch>
        </p:blipFill>
        <p:spPr>
          <a:xfrm>
            <a:off x="778192" y="242728"/>
            <a:ext cx="7886700" cy="6257455"/>
          </a:xfrm>
          <a:prstGeom prst="rect">
            <a:avLst/>
          </a:prstGeom>
        </p:spPr>
      </p:pic>
      <p:pic>
        <p:nvPicPr>
          <p:cNvPr id="3" name="オーディオ 2">
            <a:hlinkClick r:id="" action="ppaction://media"/>
            <a:extLst>
              <a:ext uri="{FF2B5EF4-FFF2-40B4-BE49-F238E27FC236}">
                <a16:creationId xmlns:a16="http://schemas.microsoft.com/office/drawing/2014/main" id="{506089E9-84B5-468E-9743-BAE4359BC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88202883"/>
      </p:ext>
    </p:extLst>
  </p:cSld>
  <p:clrMapOvr>
    <a:masterClrMapping/>
  </p:clrMapOvr>
  <mc:AlternateContent xmlns:mc="http://schemas.openxmlformats.org/markup-compatibility/2006">
    <mc:Choice xmlns:p14="http://schemas.microsoft.com/office/powerpoint/2010/main" Requires="p14">
      <p:transition spd="slow" p14:dur="2000" advTm="111451"/>
    </mc:Choice>
    <mc:Fallback>
      <p:transition spd="slow" advTm="11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コンテンツ プレースホルダー 6">
            <a:extLst>
              <a:ext uri="{FF2B5EF4-FFF2-40B4-BE49-F238E27FC236}">
                <a16:creationId xmlns:a16="http://schemas.microsoft.com/office/drawing/2014/main" id="{248F2C8A-6649-4F83-9A73-29698ED13E92}"/>
              </a:ext>
            </a:extLst>
          </p:cNvPr>
          <p:cNvPicPr>
            <a:picLocks noGrp="1" noChangeAspect="1"/>
          </p:cNvPicPr>
          <p:nvPr>
            <p:ph idx="1"/>
          </p:nvPr>
        </p:nvPicPr>
        <p:blipFill>
          <a:blip r:embed="rId4"/>
          <a:stretch>
            <a:fillRect/>
          </a:stretch>
        </p:blipFill>
        <p:spPr>
          <a:xfrm>
            <a:off x="569378" y="132238"/>
            <a:ext cx="7843102" cy="6291719"/>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インク 1">
                <a:extLst>
                  <a:ext uri="{FF2B5EF4-FFF2-40B4-BE49-F238E27FC236}">
                    <a16:creationId xmlns:a16="http://schemas.microsoft.com/office/drawing/2014/main" id="{C8F07029-3EBC-4E42-9620-46BBDD2ADE24}"/>
                  </a:ext>
                </a:extLst>
              </p14:cNvPr>
              <p14:cNvContentPartPr/>
              <p14:nvPr>
                <p:extLst>
                  <p:ext uri="{42D2F446-02D8-4167-A562-619A0277C38B}">
                    <p15:isNarration xmlns:p15="http://schemas.microsoft.com/office/powerpoint/2012/main" val="1"/>
                  </p:ext>
                </p:extLst>
              </p14:nvPr>
            </p14:nvContentPartPr>
            <p14:xfrm>
              <a:off x="1045440" y="1478520"/>
              <a:ext cx="2991600" cy="4623480"/>
            </p14:xfrm>
          </p:contentPart>
        </mc:Choice>
        <mc:Fallback>
          <p:pic>
            <p:nvPicPr>
              <p:cNvPr id="2" name="インク 1">
                <a:extLst>
                  <a:ext uri="{FF2B5EF4-FFF2-40B4-BE49-F238E27FC236}">
                    <a16:creationId xmlns:a16="http://schemas.microsoft.com/office/drawing/2014/main" id="{C8F07029-3EBC-4E42-9620-46BBDD2ADE24}"/>
                  </a:ext>
                </a:extLst>
              </p:cNvPr>
              <p:cNvPicPr>
                <a:picLocks noGrp="1" noRot="1" noChangeAspect="1" noMove="1" noResize="1" noEditPoints="1" noAdjustHandles="1" noChangeArrowheads="1" noChangeShapeType="1"/>
              </p:cNvPicPr>
              <p:nvPr/>
            </p:nvPicPr>
            <p:blipFill>
              <a:blip r:embed="rId6"/>
              <a:stretch>
                <a:fillRect/>
              </a:stretch>
            </p:blipFill>
            <p:spPr>
              <a:xfrm>
                <a:off x="1029600" y="1415160"/>
                <a:ext cx="3022920" cy="4750200"/>
              </a:xfrm>
              <a:prstGeom prst="rect">
                <a:avLst/>
              </a:prstGeom>
            </p:spPr>
          </p:pic>
        </mc:Fallback>
      </mc:AlternateContent>
      <p:pic>
        <p:nvPicPr>
          <p:cNvPr id="3" name="オーディオ 2">
            <a:hlinkClick r:id="" action="ppaction://media"/>
            <a:extLst>
              <a:ext uri="{FF2B5EF4-FFF2-40B4-BE49-F238E27FC236}">
                <a16:creationId xmlns:a16="http://schemas.microsoft.com/office/drawing/2014/main" id="{72B5BDB8-F7F5-4F9E-BA3D-E2AB56C0D6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24188102"/>
      </p:ext>
    </p:extLst>
  </p:cSld>
  <p:clrMapOvr>
    <a:masterClrMapping/>
  </p:clrMapOvr>
  <mc:AlternateContent xmlns:mc="http://schemas.openxmlformats.org/markup-compatibility/2006">
    <mc:Choice xmlns:p14="http://schemas.microsoft.com/office/powerpoint/2010/main" Requires="p14">
      <p:transition spd="slow" p14:dur="2000" advTm="94575"/>
    </mc:Choice>
    <mc:Fallback>
      <p:transition spd="slow" advTm="9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60C12-D56C-4AE9-A90E-BC8AD18B630D}"/>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ACD09066-5903-4670-B6EE-0D3FAF8F5B90}"/>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250BA893-4318-467B-9867-BA0A9F2100E2}"/>
              </a:ext>
            </a:extLst>
          </p:cNvPr>
          <p:cNvPicPr>
            <a:picLocks noChangeAspect="1"/>
          </p:cNvPicPr>
          <p:nvPr/>
        </p:nvPicPr>
        <p:blipFill>
          <a:blip r:embed="rId4"/>
          <a:stretch>
            <a:fillRect/>
          </a:stretch>
        </p:blipFill>
        <p:spPr>
          <a:xfrm>
            <a:off x="301134" y="209261"/>
            <a:ext cx="8406317" cy="6126884"/>
          </a:xfrm>
          <a:prstGeom prst="rect">
            <a:avLst/>
          </a:prstGeom>
        </p:spPr>
      </p:pic>
      <p:pic>
        <p:nvPicPr>
          <p:cNvPr id="5" name="オーディオ 4">
            <a:hlinkClick r:id="" action="ppaction://media"/>
            <a:extLst>
              <a:ext uri="{FF2B5EF4-FFF2-40B4-BE49-F238E27FC236}">
                <a16:creationId xmlns:a16="http://schemas.microsoft.com/office/drawing/2014/main" id="{C56EC215-42C7-43E1-8D8D-26493B8C8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59278227"/>
      </p:ext>
    </p:extLst>
  </p:cSld>
  <p:clrMapOvr>
    <a:masterClrMapping/>
  </p:clrMapOvr>
  <mc:AlternateContent xmlns:mc="http://schemas.openxmlformats.org/markup-compatibility/2006">
    <mc:Choice xmlns:p14="http://schemas.microsoft.com/office/powerpoint/2010/main" Requires="p14">
      <p:transition spd="slow" p14:dur="2000" advTm="54467"/>
    </mc:Choice>
    <mc:Fallback>
      <p:transition spd="slow" advTm="5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489551-56F2-4363-9DD6-18CA66EC80DA}"/>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48BBB696-196D-4D2E-A8A9-370B42688F29}"/>
              </a:ext>
            </a:extLst>
          </p:cNvPr>
          <p:cNvPicPr>
            <a:picLocks noGrp="1" noChangeAspect="1"/>
          </p:cNvPicPr>
          <p:nvPr>
            <p:ph idx="1"/>
          </p:nvPr>
        </p:nvPicPr>
        <p:blipFill>
          <a:blip r:embed="rId4"/>
          <a:stretch>
            <a:fillRect/>
          </a:stretch>
        </p:blipFill>
        <p:spPr>
          <a:xfrm>
            <a:off x="628650" y="93746"/>
            <a:ext cx="7886700" cy="6399128"/>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インク 2">
                <a:extLst>
                  <a:ext uri="{FF2B5EF4-FFF2-40B4-BE49-F238E27FC236}">
                    <a16:creationId xmlns:a16="http://schemas.microsoft.com/office/drawing/2014/main" id="{38F7556E-DB79-49EE-97FF-1FDA0D8643E0}"/>
                  </a:ext>
                </a:extLst>
              </p14:cNvPr>
              <p14:cNvContentPartPr/>
              <p14:nvPr>
                <p:extLst>
                  <p:ext uri="{42D2F446-02D8-4167-A562-619A0277C38B}">
                    <p15:isNarration xmlns:p15="http://schemas.microsoft.com/office/powerpoint/2012/main" val="1"/>
                  </p:ext>
                </p:extLst>
              </p14:nvPr>
            </p14:nvContentPartPr>
            <p14:xfrm>
              <a:off x="765000" y="5999760"/>
              <a:ext cx="7240680" cy="552600"/>
            </p14:xfrm>
          </p:contentPart>
        </mc:Choice>
        <mc:Fallback>
          <p:pic>
            <p:nvPicPr>
              <p:cNvPr id="3" name="インク 2">
                <a:extLst>
                  <a:ext uri="{FF2B5EF4-FFF2-40B4-BE49-F238E27FC236}">
                    <a16:creationId xmlns:a16="http://schemas.microsoft.com/office/drawing/2014/main" id="{38F7556E-DB79-49EE-97FF-1FDA0D8643E0}"/>
                  </a:ext>
                </a:extLst>
              </p:cNvPr>
              <p:cNvPicPr>
                <a:picLocks noGrp="1" noRot="1" noChangeAspect="1" noMove="1" noResize="1" noEditPoints="1" noAdjustHandles="1" noChangeArrowheads="1" noChangeShapeType="1"/>
              </p:cNvPicPr>
              <p:nvPr/>
            </p:nvPicPr>
            <p:blipFill>
              <a:blip r:embed="rId6"/>
              <a:stretch>
                <a:fillRect/>
              </a:stretch>
            </p:blipFill>
            <p:spPr>
              <a:xfrm>
                <a:off x="749160" y="5936400"/>
                <a:ext cx="7272000" cy="679320"/>
              </a:xfrm>
              <a:prstGeom prst="rect">
                <a:avLst/>
              </a:prstGeom>
            </p:spPr>
          </p:pic>
        </mc:Fallback>
      </mc:AlternateContent>
      <p:pic>
        <p:nvPicPr>
          <p:cNvPr id="5" name="オーディオ 4">
            <a:hlinkClick r:id="" action="ppaction://media"/>
            <a:extLst>
              <a:ext uri="{FF2B5EF4-FFF2-40B4-BE49-F238E27FC236}">
                <a16:creationId xmlns:a16="http://schemas.microsoft.com/office/drawing/2014/main" id="{63D446F9-2B97-41DF-B36E-7ECA9A325A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50440574"/>
      </p:ext>
    </p:extLst>
  </p:cSld>
  <p:clrMapOvr>
    <a:masterClrMapping/>
  </p:clrMapOvr>
  <mc:AlternateContent xmlns:mc="http://schemas.openxmlformats.org/markup-compatibility/2006">
    <mc:Choice xmlns:p14="http://schemas.microsoft.com/office/powerpoint/2010/main" Requires="p14">
      <p:transition spd="slow" p14:dur="2000" advTm="105336"/>
    </mc:Choice>
    <mc:Fallback>
      <p:transition spd="slow" advTm="10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83159-8763-4ED4-860D-9CD86F0C76A5}"/>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0990FD63-8C88-4D17-9159-DA69ADFF6801}"/>
              </a:ext>
            </a:extLst>
          </p:cNvPr>
          <p:cNvPicPr>
            <a:picLocks noGrp="1" noChangeAspect="1"/>
          </p:cNvPicPr>
          <p:nvPr>
            <p:ph idx="1"/>
          </p:nvPr>
        </p:nvPicPr>
        <p:blipFill>
          <a:blip r:embed="rId4"/>
          <a:stretch>
            <a:fillRect/>
          </a:stretch>
        </p:blipFill>
        <p:spPr>
          <a:xfrm>
            <a:off x="544830" y="365126"/>
            <a:ext cx="8080964" cy="5898514"/>
          </a:xfrm>
          <a:prstGeom prst="rect">
            <a:avLst/>
          </a:prstGeom>
        </p:spPr>
      </p:pic>
      <p:pic>
        <p:nvPicPr>
          <p:cNvPr id="3" name="オーディオ 2">
            <a:hlinkClick r:id="" action="ppaction://media"/>
            <a:extLst>
              <a:ext uri="{FF2B5EF4-FFF2-40B4-BE49-F238E27FC236}">
                <a16:creationId xmlns:a16="http://schemas.microsoft.com/office/drawing/2014/main" id="{11F0936E-1B86-4CBB-BE66-D207830C0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2406522"/>
      </p:ext>
    </p:extLst>
  </p:cSld>
  <p:clrMapOvr>
    <a:masterClrMapping/>
  </p:clrMapOvr>
  <mc:AlternateContent xmlns:mc="http://schemas.openxmlformats.org/markup-compatibility/2006">
    <mc:Choice xmlns:p14="http://schemas.microsoft.com/office/powerpoint/2010/main" Requires="p14">
      <p:transition spd="slow" p14:dur="2000" advTm="67892"/>
    </mc:Choice>
    <mc:Fallback>
      <p:transition spd="slow" advTm="6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229586-1634-405B-AB7B-38443E9AC141}"/>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4E2A16D1-72A2-4B46-86D9-DF0B63658627}"/>
              </a:ext>
            </a:extLst>
          </p:cNvPr>
          <p:cNvPicPr>
            <a:picLocks noGrp="1" noChangeAspect="1"/>
          </p:cNvPicPr>
          <p:nvPr>
            <p:ph idx="1"/>
          </p:nvPr>
        </p:nvPicPr>
        <p:blipFill>
          <a:blip r:embed="rId4"/>
          <a:stretch>
            <a:fillRect/>
          </a:stretch>
        </p:blipFill>
        <p:spPr>
          <a:xfrm>
            <a:off x="322897" y="85566"/>
            <a:ext cx="8192453" cy="6431598"/>
          </a:xfrm>
          <a:prstGeom prst="rect">
            <a:avLst/>
          </a:prstGeom>
        </p:spPr>
      </p:pic>
      <p:pic>
        <p:nvPicPr>
          <p:cNvPr id="3" name="オーディオ 2">
            <a:hlinkClick r:id="" action="ppaction://media"/>
            <a:extLst>
              <a:ext uri="{FF2B5EF4-FFF2-40B4-BE49-F238E27FC236}">
                <a16:creationId xmlns:a16="http://schemas.microsoft.com/office/drawing/2014/main" id="{C9FD4313-4754-44C6-8FD2-FEA9E14523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40048191"/>
      </p:ext>
    </p:extLst>
  </p:cSld>
  <p:clrMapOvr>
    <a:masterClrMapping/>
  </p:clrMapOvr>
  <mc:AlternateContent xmlns:mc="http://schemas.openxmlformats.org/markup-compatibility/2006">
    <mc:Choice xmlns:p14="http://schemas.microsoft.com/office/powerpoint/2010/main" Requires="p14">
      <p:transition spd="slow" p14:dur="2000" advTm="84202"/>
    </mc:Choice>
    <mc:Fallback>
      <p:transition spd="slow" advTm="8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BC53D86D-F007-416A-AE91-EB30E878DD75}"/>
              </a:ext>
            </a:extLst>
          </p:cNvPr>
          <p:cNvPicPr>
            <a:picLocks noGrp="1" noChangeAspect="1"/>
          </p:cNvPicPr>
          <p:nvPr>
            <p:ph idx="1"/>
          </p:nvPr>
        </p:nvPicPr>
        <p:blipFill>
          <a:blip r:embed="rId4"/>
          <a:stretch>
            <a:fillRect/>
          </a:stretch>
        </p:blipFill>
        <p:spPr>
          <a:xfrm>
            <a:off x="1285875" y="138897"/>
            <a:ext cx="5503545" cy="3229671"/>
          </a:xfrm>
          <a:prstGeom prst="rect">
            <a:avLst/>
          </a:prstGeom>
        </p:spPr>
      </p:pic>
      <p:pic>
        <p:nvPicPr>
          <p:cNvPr id="5" name="図 4">
            <a:extLst>
              <a:ext uri="{FF2B5EF4-FFF2-40B4-BE49-F238E27FC236}">
                <a16:creationId xmlns:a16="http://schemas.microsoft.com/office/drawing/2014/main" id="{762F3C50-477A-478B-BC86-8FC0F9E365E1}"/>
              </a:ext>
            </a:extLst>
          </p:cNvPr>
          <p:cNvPicPr>
            <a:picLocks noChangeAspect="1"/>
          </p:cNvPicPr>
          <p:nvPr/>
        </p:nvPicPr>
        <p:blipFill>
          <a:blip r:embed="rId5"/>
          <a:stretch>
            <a:fillRect/>
          </a:stretch>
        </p:blipFill>
        <p:spPr>
          <a:xfrm>
            <a:off x="1285875" y="3368568"/>
            <a:ext cx="5431377" cy="2872212"/>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インク 1">
                <a:extLst>
                  <a:ext uri="{FF2B5EF4-FFF2-40B4-BE49-F238E27FC236}">
                    <a16:creationId xmlns:a16="http://schemas.microsoft.com/office/drawing/2014/main" id="{15D6F9BD-ADC5-41A9-BCF2-3850B3264031}"/>
                  </a:ext>
                </a:extLst>
              </p14:cNvPr>
              <p14:cNvContentPartPr/>
              <p14:nvPr>
                <p:extLst>
                  <p:ext uri="{42D2F446-02D8-4167-A562-619A0277C38B}">
                    <p15:isNarration xmlns:p15="http://schemas.microsoft.com/office/powerpoint/2012/main" val="1"/>
                  </p:ext>
                </p:extLst>
              </p14:nvPr>
            </p14:nvContentPartPr>
            <p14:xfrm>
              <a:off x="4376520" y="3722040"/>
              <a:ext cx="2278080" cy="25920"/>
            </p14:xfrm>
          </p:contentPart>
        </mc:Choice>
        <mc:Fallback>
          <p:pic>
            <p:nvPicPr>
              <p:cNvPr id="2" name="インク 1">
                <a:extLst>
                  <a:ext uri="{FF2B5EF4-FFF2-40B4-BE49-F238E27FC236}">
                    <a16:creationId xmlns:a16="http://schemas.microsoft.com/office/drawing/2014/main" id="{15D6F9BD-ADC5-41A9-BCF2-3850B3264031}"/>
                  </a:ext>
                </a:extLst>
              </p:cNvPr>
              <p:cNvPicPr>
                <a:picLocks noGrp="1" noRot="1" noChangeAspect="1" noMove="1" noResize="1" noEditPoints="1" noAdjustHandles="1" noChangeArrowheads="1" noChangeShapeType="1"/>
              </p:cNvPicPr>
              <p:nvPr/>
            </p:nvPicPr>
            <p:blipFill>
              <a:blip r:embed="rId7"/>
              <a:stretch>
                <a:fillRect/>
              </a:stretch>
            </p:blipFill>
            <p:spPr>
              <a:xfrm>
                <a:off x="4360680" y="3658680"/>
                <a:ext cx="2309400" cy="152640"/>
              </a:xfrm>
              <a:prstGeom prst="rect">
                <a:avLst/>
              </a:prstGeom>
            </p:spPr>
          </p:pic>
        </mc:Fallback>
      </mc:AlternateContent>
      <p:pic>
        <p:nvPicPr>
          <p:cNvPr id="3" name="オーディオ 2">
            <a:hlinkClick r:id="" action="ppaction://media"/>
            <a:extLst>
              <a:ext uri="{FF2B5EF4-FFF2-40B4-BE49-F238E27FC236}">
                <a16:creationId xmlns:a16="http://schemas.microsoft.com/office/drawing/2014/main" id="{7D18DC2F-0480-4A27-BAB0-ED3402418D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08711821"/>
      </p:ext>
    </p:extLst>
  </p:cSld>
  <p:clrMapOvr>
    <a:masterClrMapping/>
  </p:clrMapOvr>
  <mc:AlternateContent xmlns:mc="http://schemas.openxmlformats.org/markup-compatibility/2006">
    <mc:Choice xmlns:p14="http://schemas.microsoft.com/office/powerpoint/2010/main" Requires="p14">
      <p:transition spd="slow" p14:dur="2000" advTm="135148"/>
    </mc:Choice>
    <mc:Fallback>
      <p:transition spd="slow" advTm="13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891E3-C231-4CE3-8207-01345C064BFB}"/>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44CFF89C-1926-4A79-9089-636258D7B512}"/>
              </a:ext>
            </a:extLst>
          </p:cNvPr>
          <p:cNvPicPr>
            <a:picLocks noGrp="1" noChangeAspect="1"/>
          </p:cNvPicPr>
          <p:nvPr>
            <p:ph idx="1"/>
          </p:nvPr>
        </p:nvPicPr>
        <p:blipFill>
          <a:blip r:embed="rId4"/>
          <a:stretch>
            <a:fillRect/>
          </a:stretch>
        </p:blipFill>
        <p:spPr>
          <a:xfrm>
            <a:off x="628650" y="365126"/>
            <a:ext cx="8347018" cy="5932804"/>
          </a:xfrm>
          <a:prstGeom prst="rect">
            <a:avLst/>
          </a:prstGeom>
        </p:spPr>
      </p:pic>
      <p:pic>
        <p:nvPicPr>
          <p:cNvPr id="3" name="オーディオ 2">
            <a:hlinkClick r:id="" action="ppaction://media"/>
            <a:extLst>
              <a:ext uri="{FF2B5EF4-FFF2-40B4-BE49-F238E27FC236}">
                <a16:creationId xmlns:a16="http://schemas.microsoft.com/office/drawing/2014/main" id="{0C39B5E4-0501-4779-9E45-F4E895C33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06959313"/>
      </p:ext>
    </p:extLst>
  </p:cSld>
  <p:clrMapOvr>
    <a:masterClrMapping/>
  </p:clrMapOvr>
  <mc:AlternateContent xmlns:mc="http://schemas.openxmlformats.org/markup-compatibility/2006">
    <mc:Choice xmlns:p14="http://schemas.microsoft.com/office/powerpoint/2010/main" Requires="p14">
      <p:transition spd="slow" p14:dur="2000" advTm="144571"/>
    </mc:Choice>
    <mc:Fallback>
      <p:transition spd="slow" advTm="14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A04AAC-7809-48D0-8111-5BAA1AE32481}"/>
              </a:ext>
            </a:extLst>
          </p:cNvPr>
          <p:cNvSpPr>
            <a:spLocks noGrp="1"/>
          </p:cNvSpPr>
          <p:nvPr>
            <p:ph type="title"/>
          </p:nvPr>
        </p:nvSpPr>
        <p:spPr>
          <a:xfrm>
            <a:off x="628650" y="124014"/>
            <a:ext cx="7886700" cy="557023"/>
          </a:xfrm>
        </p:spPr>
        <p:txBody>
          <a:bodyPr>
            <a:normAutofit/>
          </a:bodyPr>
          <a:lstStyle/>
          <a:p>
            <a:pPr algn="ctr"/>
            <a:r>
              <a:rPr lang="ja-JP" altLang="en-US" sz="2800" b="1" dirty="0">
                <a:latin typeface="+mn-ea"/>
                <a:ea typeface="+mn-ea"/>
              </a:rPr>
              <a:t>進行性がんの浮腫に対する理学療法の手段</a:t>
            </a:r>
            <a:endParaRPr kumimoji="1" lang="ja-JP" altLang="en-US" sz="2800" b="1" dirty="0">
              <a:latin typeface="+mn-ea"/>
              <a:ea typeface="+mn-ea"/>
            </a:endParaRPr>
          </a:p>
        </p:txBody>
      </p:sp>
      <p:pic>
        <p:nvPicPr>
          <p:cNvPr id="4" name="コンテンツ プレースホルダー 3">
            <a:extLst>
              <a:ext uri="{FF2B5EF4-FFF2-40B4-BE49-F238E27FC236}">
                <a16:creationId xmlns:a16="http://schemas.microsoft.com/office/drawing/2014/main" id="{D650D425-C141-431A-B101-3192C23E25E4}"/>
              </a:ext>
            </a:extLst>
          </p:cNvPr>
          <p:cNvPicPr>
            <a:picLocks noGrp="1" noChangeAspect="1"/>
          </p:cNvPicPr>
          <p:nvPr>
            <p:ph idx="1"/>
          </p:nvPr>
        </p:nvPicPr>
        <p:blipFill>
          <a:blip r:embed="rId4"/>
          <a:stretch>
            <a:fillRect/>
          </a:stretch>
        </p:blipFill>
        <p:spPr>
          <a:xfrm>
            <a:off x="714686" y="1825625"/>
            <a:ext cx="7714627" cy="4351338"/>
          </a:xfrm>
          <a:prstGeom prst="rect">
            <a:avLst/>
          </a:prstGeom>
        </p:spPr>
      </p:pic>
      <p:sp>
        <p:nvSpPr>
          <p:cNvPr id="5" name="正方形/長方形 4">
            <a:extLst>
              <a:ext uri="{FF2B5EF4-FFF2-40B4-BE49-F238E27FC236}">
                <a16:creationId xmlns:a16="http://schemas.microsoft.com/office/drawing/2014/main" id="{90E4D5F8-D59A-445D-B73F-F1539523DCE6}"/>
              </a:ext>
            </a:extLst>
          </p:cNvPr>
          <p:cNvSpPr/>
          <p:nvPr/>
        </p:nvSpPr>
        <p:spPr>
          <a:xfrm>
            <a:off x="1057758" y="1148517"/>
            <a:ext cx="7198963" cy="369332"/>
          </a:xfrm>
          <a:prstGeom prst="rect">
            <a:avLst/>
          </a:prstGeom>
        </p:spPr>
        <p:txBody>
          <a:bodyPr wrap="square">
            <a:spAutoFit/>
          </a:bodyPr>
          <a:lstStyle/>
          <a:p>
            <a:r>
              <a:rPr lang="en-US" altLang="ja-JP" dirty="0"/>
              <a:t>https://ganjoho.jp/public/support/condition/lymphedema/ld01.html</a:t>
            </a:r>
            <a:endParaRPr lang="ja-JP" altLang="en-US" dirty="0"/>
          </a:p>
        </p:txBody>
      </p:sp>
      <p:sp>
        <p:nvSpPr>
          <p:cNvPr id="6" name="テキスト ボックス 5">
            <a:extLst>
              <a:ext uri="{FF2B5EF4-FFF2-40B4-BE49-F238E27FC236}">
                <a16:creationId xmlns:a16="http://schemas.microsoft.com/office/drawing/2014/main" id="{6049D7A4-8F58-4842-A8C6-7B07814BB181}"/>
              </a:ext>
            </a:extLst>
          </p:cNvPr>
          <p:cNvSpPr txBox="1"/>
          <p:nvPr/>
        </p:nvSpPr>
        <p:spPr>
          <a:xfrm>
            <a:off x="1766808" y="745500"/>
            <a:ext cx="5116376" cy="338554"/>
          </a:xfrm>
          <a:prstGeom prst="rect">
            <a:avLst/>
          </a:prstGeom>
          <a:noFill/>
        </p:spPr>
        <p:txBody>
          <a:bodyPr wrap="square" rtlCol="0">
            <a:spAutoFit/>
          </a:bodyPr>
          <a:lstStyle/>
          <a:p>
            <a:r>
              <a:rPr kumimoji="1" lang="ja-JP" altLang="en-US" sz="1600" b="1" dirty="0"/>
              <a:t>（引用</a:t>
            </a:r>
            <a:r>
              <a:rPr kumimoji="1" lang="en-US" altLang="ja-JP" sz="1600" b="1" dirty="0"/>
              <a:t>:</a:t>
            </a:r>
            <a:r>
              <a:rPr kumimoji="1" lang="ja-JP" altLang="en-US" sz="1600" b="1" dirty="0"/>
              <a:t>国立がん研究センター　がん情報サービス）</a:t>
            </a:r>
            <a:endParaRPr kumimoji="1" lang="en-US" altLang="ja-JP" sz="1600" b="1" dirty="0"/>
          </a:p>
        </p:txBody>
      </p:sp>
      <p:pic>
        <p:nvPicPr>
          <p:cNvPr id="3" name="オーディオ 2">
            <a:hlinkClick r:id="" action="ppaction://media"/>
            <a:extLst>
              <a:ext uri="{FF2B5EF4-FFF2-40B4-BE49-F238E27FC236}">
                <a16:creationId xmlns:a16="http://schemas.microsoft.com/office/drawing/2014/main" id="{633682F8-F5C5-4255-B464-F1E1ECB25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414380"/>
      </p:ext>
    </p:extLst>
  </p:cSld>
  <p:clrMapOvr>
    <a:masterClrMapping/>
  </p:clrMapOvr>
  <mc:AlternateContent xmlns:mc="http://schemas.openxmlformats.org/markup-compatibility/2006">
    <mc:Choice xmlns:p14="http://schemas.microsoft.com/office/powerpoint/2010/main" Requires="p14">
      <p:transition spd="slow" p14:dur="2000" advTm="20807"/>
    </mc:Choice>
    <mc:Fallback>
      <p:transition spd="slow" advTm="2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D1ED8F-5152-48CF-9F5C-3B61843EC02A}"/>
              </a:ext>
            </a:extLst>
          </p:cNvPr>
          <p:cNvSpPr>
            <a:spLocks noGrp="1"/>
          </p:cNvSpPr>
          <p:nvPr>
            <p:ph idx="1"/>
          </p:nvPr>
        </p:nvSpPr>
        <p:spPr>
          <a:xfrm>
            <a:off x="464949" y="441702"/>
            <a:ext cx="8050401" cy="5735261"/>
          </a:xfrm>
        </p:spPr>
        <p:txBody>
          <a:bodyPr>
            <a:normAutofit fontScale="62500" lnSpcReduction="20000"/>
          </a:bodyPr>
          <a:lstStyle/>
          <a:p>
            <a:pPr marL="0" indent="0">
              <a:lnSpc>
                <a:spcPct val="120000"/>
              </a:lnSpc>
              <a:buNone/>
            </a:pPr>
            <a:r>
              <a:rPr lang="ja-JP" altLang="en-US" b="1" dirty="0"/>
              <a:t>１．リンパ浮腫について</a:t>
            </a:r>
          </a:p>
          <a:p>
            <a:pPr marL="0" indent="0">
              <a:lnSpc>
                <a:spcPct val="120000"/>
              </a:lnSpc>
              <a:buNone/>
            </a:pPr>
            <a:r>
              <a:rPr lang="ja-JP" altLang="en-US" dirty="0"/>
              <a:t>リンパ浮腫とは、がんの治療部位に近い腕や脚などの皮膚の下に、リンパ管内に回収されなかった、リンパ液がたまってむくんだ状態のことをいいます。この症状は発症すると治りづらく、進行しやすいため、むくんだところが重くなる、関節が曲げづらくなるなど、生活にも影響することがあります。そのため、リンパ浮腫は予防することや、早く見つけて治療を受けることが大切です。</a:t>
            </a:r>
          </a:p>
          <a:p>
            <a:pPr marL="0" indent="0">
              <a:lnSpc>
                <a:spcPct val="120000"/>
              </a:lnSpc>
              <a:buNone/>
            </a:pPr>
            <a:endParaRPr lang="ja-JP" altLang="en-US" dirty="0"/>
          </a:p>
          <a:p>
            <a:pPr marL="0" indent="0">
              <a:lnSpc>
                <a:spcPct val="120000"/>
              </a:lnSpc>
              <a:buNone/>
            </a:pPr>
            <a:r>
              <a:rPr lang="ja-JP" altLang="en-US" b="1" dirty="0"/>
              <a:t>２．原因</a:t>
            </a:r>
          </a:p>
          <a:p>
            <a:pPr marL="0" indent="0">
              <a:lnSpc>
                <a:spcPct val="120000"/>
              </a:lnSpc>
              <a:buNone/>
            </a:pPr>
            <a:r>
              <a:rPr lang="ja-JP" altLang="en-US" dirty="0"/>
              <a:t>乳がんや子宮がん、卵巣がん、前立腺がんなどでのリンパ節の切除や、放射線治療、一部の薬物療法などによって、リンパ液の流れが悪くなることで起こります。</a:t>
            </a:r>
          </a:p>
          <a:p>
            <a:pPr marL="0" indent="0">
              <a:lnSpc>
                <a:spcPct val="120000"/>
              </a:lnSpc>
              <a:buNone/>
            </a:pPr>
            <a:endParaRPr lang="ja-JP" altLang="en-US" dirty="0"/>
          </a:p>
          <a:p>
            <a:pPr marL="0" indent="0">
              <a:lnSpc>
                <a:spcPct val="120000"/>
              </a:lnSpc>
              <a:buNone/>
            </a:pPr>
            <a:r>
              <a:rPr lang="ja-JP" altLang="en-US" b="1" dirty="0"/>
              <a:t>３．リンパ浮腫になったときには</a:t>
            </a:r>
          </a:p>
          <a:p>
            <a:pPr marL="0" indent="0">
              <a:lnSpc>
                <a:spcPct val="120000"/>
              </a:lnSpc>
              <a:buNone/>
            </a:pPr>
            <a:r>
              <a:rPr lang="ja-JP" altLang="en-US" dirty="0"/>
              <a:t>スキンケアと用手的（ようしゅてき）リンパドレナージ（手で行う医療的なマッサージ）、弾性包帯や弾性着衣による圧迫療法、弾性着衣などで圧迫した状態での運動を組み合わせた治療を受けます。</a:t>
            </a:r>
            <a:endParaRPr kumimoji="1" lang="ja-JP" altLang="en-US" dirty="0"/>
          </a:p>
        </p:txBody>
      </p:sp>
      <p:pic>
        <p:nvPicPr>
          <p:cNvPr id="2" name="オーディオ 1">
            <a:hlinkClick r:id="" action="ppaction://media"/>
            <a:extLst>
              <a:ext uri="{FF2B5EF4-FFF2-40B4-BE49-F238E27FC236}">
                <a16:creationId xmlns:a16="http://schemas.microsoft.com/office/drawing/2014/main" id="{2D4197C4-5F7D-4F8F-AE2E-9CC3935C20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66983630"/>
      </p:ext>
    </p:extLst>
  </p:cSld>
  <p:clrMapOvr>
    <a:masterClrMapping/>
  </p:clrMapOvr>
  <mc:AlternateContent xmlns:mc="http://schemas.openxmlformats.org/markup-compatibility/2006">
    <mc:Choice xmlns:p14="http://schemas.microsoft.com/office/powerpoint/2010/main" Requires="p14">
      <p:transition spd="slow" p14:dur="2000" advTm="74084"/>
    </mc:Choice>
    <mc:Fallback>
      <p:transition spd="slow" advTm="7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360E06-110B-49A4-93BA-D6F07B3E41A6}"/>
              </a:ext>
            </a:extLst>
          </p:cNvPr>
          <p:cNvSpPr>
            <a:spLocks noGrp="1"/>
          </p:cNvSpPr>
          <p:nvPr>
            <p:ph type="title"/>
          </p:nvPr>
        </p:nvSpPr>
        <p:spPr/>
        <p:txBody>
          <a:bodyPr/>
          <a:lstStyle/>
          <a:p>
            <a:r>
              <a:rPr lang="ja-JP" altLang="en-US" dirty="0"/>
              <a:t>利用方法</a:t>
            </a:r>
            <a:endParaRPr kumimoji="1" lang="ja-JP" altLang="en-US" dirty="0"/>
          </a:p>
        </p:txBody>
      </p:sp>
      <p:sp>
        <p:nvSpPr>
          <p:cNvPr id="3" name="コンテンツ プレースホルダー 2">
            <a:extLst>
              <a:ext uri="{FF2B5EF4-FFF2-40B4-BE49-F238E27FC236}">
                <a16:creationId xmlns:a16="http://schemas.microsoft.com/office/drawing/2014/main" id="{589F8CD0-E0A5-4EE2-A624-379512EE70B4}"/>
              </a:ext>
            </a:extLst>
          </p:cNvPr>
          <p:cNvSpPr>
            <a:spLocks noGrp="1"/>
          </p:cNvSpPr>
          <p:nvPr>
            <p:ph idx="1"/>
          </p:nvPr>
        </p:nvSpPr>
        <p:spPr>
          <a:xfrm>
            <a:off x="471055" y="1376218"/>
            <a:ext cx="8386618" cy="5218546"/>
          </a:xfrm>
        </p:spPr>
        <p:txBody>
          <a:bodyPr>
            <a:normAutofit/>
          </a:bodyPr>
          <a:lstStyle/>
          <a:p>
            <a:pPr marL="0" indent="0">
              <a:buNone/>
            </a:pPr>
            <a:r>
              <a:rPr kumimoji="1" lang="ja-JP" altLang="en-US" dirty="0"/>
              <a:t>１　このコンテンツは緩和医療学　</a:t>
            </a:r>
            <a:r>
              <a:rPr kumimoji="1" lang="en-US" altLang="ja-JP" dirty="0"/>
              <a:t>PT</a:t>
            </a:r>
            <a:r>
              <a:rPr kumimoji="1" lang="ja-JP" altLang="en-US" dirty="0"/>
              <a:t>編２の遠隔授業用教材です。</a:t>
            </a:r>
            <a:r>
              <a:rPr kumimoji="1" lang="ja-JP" altLang="en-US" dirty="0">
                <a:solidFill>
                  <a:srgbClr val="FF0000"/>
                </a:solidFill>
              </a:rPr>
              <a:t>課題は</a:t>
            </a:r>
            <a:r>
              <a:rPr kumimoji="1" lang="en-US" altLang="ja-JP" dirty="0">
                <a:solidFill>
                  <a:srgbClr val="FF0000"/>
                </a:solidFill>
              </a:rPr>
              <a:t>4</a:t>
            </a:r>
            <a:r>
              <a:rPr kumimoji="1" lang="ja-JP" altLang="en-US" dirty="0">
                <a:solidFill>
                  <a:srgbClr val="FF0000"/>
                </a:solidFill>
              </a:rPr>
              <a:t>課題です</a:t>
            </a:r>
            <a:r>
              <a:rPr kumimoji="1" lang="ja-JP" altLang="en-US" dirty="0"/>
              <a:t>。</a:t>
            </a:r>
            <a:endParaRPr kumimoji="1" lang="en-US" altLang="ja-JP" dirty="0"/>
          </a:p>
          <a:p>
            <a:pPr marL="0" indent="0">
              <a:buNone/>
            </a:pPr>
            <a:r>
              <a:rPr lang="ja-JP" altLang="en-US" dirty="0"/>
              <a:t>２　</a:t>
            </a:r>
            <a:r>
              <a:rPr lang="ja-JP" altLang="en-US" dirty="0">
                <a:solidFill>
                  <a:srgbClr val="FF0000"/>
                </a:solidFill>
              </a:rPr>
              <a:t>課題</a:t>
            </a:r>
            <a:r>
              <a:rPr lang="ja-JP" altLang="en-US" dirty="0"/>
              <a:t>について、</a:t>
            </a:r>
            <a:endParaRPr lang="en-US" altLang="ja-JP" dirty="0"/>
          </a:p>
          <a:p>
            <a:pPr marL="0" indent="0">
              <a:buNone/>
            </a:pPr>
            <a:r>
              <a:rPr lang="ja-JP" altLang="en-US" dirty="0"/>
              <a:t>　パワーポイントの学習目標、項目に沿って、最後の部分で示された課題に回答してください。</a:t>
            </a:r>
            <a:endParaRPr lang="en-US" altLang="ja-JP" dirty="0"/>
          </a:p>
          <a:p>
            <a:pPr marL="0" indent="0">
              <a:buNone/>
            </a:pPr>
            <a:r>
              <a:rPr kumimoji="1" lang="ja-JP" altLang="en-US" b="1" dirty="0"/>
              <a:t>課題の提出</a:t>
            </a:r>
            <a:endParaRPr kumimoji="1" lang="en-US" altLang="ja-JP" b="1" dirty="0"/>
          </a:p>
          <a:p>
            <a:pPr marL="0" indent="0">
              <a:buNone/>
            </a:pPr>
            <a:r>
              <a:rPr lang="ja-JP" altLang="en-US" dirty="0"/>
              <a:t>　</a:t>
            </a:r>
            <a:r>
              <a:rPr lang="en-US" altLang="ja-JP" dirty="0"/>
              <a:t>web</a:t>
            </a:r>
            <a:r>
              <a:rPr lang="ja-JP" altLang="en-US" dirty="0"/>
              <a:t>の</a:t>
            </a:r>
            <a:r>
              <a:rPr lang="en-US" altLang="ja-JP" dirty="0"/>
              <a:t>AA</a:t>
            </a:r>
            <a:r>
              <a:rPr lang="ja-JP" altLang="en-US" dirty="0"/>
              <a:t>にて、この授業課題に対するアンケート回答用画面にて、課題回答提出期間内に回答を記入し、送信して下さい。</a:t>
            </a:r>
            <a:endParaRPr kumimoji="1" lang="en-US" altLang="ja-JP" dirty="0"/>
          </a:p>
          <a:p>
            <a:endParaRPr lang="en-US" altLang="ja-JP" dirty="0"/>
          </a:p>
          <a:p>
            <a:endParaRPr kumimoji="1" lang="ja-JP" altLang="en-US" dirty="0"/>
          </a:p>
        </p:txBody>
      </p:sp>
      <p:pic>
        <p:nvPicPr>
          <p:cNvPr id="5" name="オーディオ 4">
            <a:hlinkClick r:id="" action="ppaction://media"/>
            <a:extLst>
              <a:ext uri="{FF2B5EF4-FFF2-40B4-BE49-F238E27FC236}">
                <a16:creationId xmlns:a16="http://schemas.microsoft.com/office/drawing/2014/main" id="{FD9E10C0-82C5-4FB8-AE77-CE725DA70D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87968119"/>
      </p:ext>
    </p:extLst>
  </p:cSld>
  <p:clrMapOvr>
    <a:masterClrMapping/>
  </p:clrMapOvr>
  <mc:AlternateContent xmlns:mc="http://schemas.openxmlformats.org/markup-compatibility/2006">
    <mc:Choice xmlns:p14="http://schemas.microsoft.com/office/powerpoint/2010/main" Requires="p14">
      <p:transition spd="slow" p14:dur="2000" advTm="20584"/>
    </mc:Choice>
    <mc:Fallback>
      <p:transition spd="slow" advTm="2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496C3F6-6EB0-4AC7-A075-A02B141F879C}"/>
              </a:ext>
            </a:extLst>
          </p:cNvPr>
          <p:cNvSpPr>
            <a:spLocks noGrp="1"/>
          </p:cNvSpPr>
          <p:nvPr>
            <p:ph idx="1"/>
          </p:nvPr>
        </p:nvSpPr>
        <p:spPr>
          <a:xfrm>
            <a:off x="628650" y="415279"/>
            <a:ext cx="7886700" cy="4351338"/>
          </a:xfrm>
        </p:spPr>
        <p:txBody>
          <a:bodyPr>
            <a:normAutofit fontScale="62500" lnSpcReduction="20000"/>
          </a:bodyPr>
          <a:lstStyle/>
          <a:p>
            <a:pPr marL="0" indent="0">
              <a:lnSpc>
                <a:spcPct val="120000"/>
              </a:lnSpc>
              <a:buNone/>
            </a:pPr>
            <a:r>
              <a:rPr lang="ja-JP" altLang="en-US" b="1" dirty="0"/>
              <a:t>４．ご本人や周りの人ができる工夫</a:t>
            </a:r>
          </a:p>
          <a:p>
            <a:pPr marL="0" indent="0">
              <a:lnSpc>
                <a:spcPct val="120000"/>
              </a:lnSpc>
              <a:buNone/>
            </a:pPr>
            <a:r>
              <a:rPr lang="ja-JP" altLang="en-US" dirty="0"/>
              <a:t>リンパ浮腫を早く見つける</a:t>
            </a:r>
          </a:p>
          <a:p>
            <a:pPr marL="0" indent="0">
              <a:lnSpc>
                <a:spcPct val="120000"/>
              </a:lnSpc>
              <a:buNone/>
            </a:pPr>
            <a:r>
              <a:rPr lang="ja-JP" altLang="en-US" dirty="0"/>
              <a:t>適度に体を動かして、リンパ液の流れを促す</a:t>
            </a:r>
          </a:p>
          <a:p>
            <a:pPr marL="0" indent="0">
              <a:lnSpc>
                <a:spcPct val="120000"/>
              </a:lnSpc>
              <a:buNone/>
            </a:pPr>
            <a:r>
              <a:rPr lang="ja-JP" altLang="en-US" dirty="0"/>
              <a:t>保湿などのスキンケアを行い、感染を予防する</a:t>
            </a:r>
          </a:p>
          <a:p>
            <a:pPr marL="0" indent="0">
              <a:lnSpc>
                <a:spcPct val="120000"/>
              </a:lnSpc>
              <a:buNone/>
            </a:pPr>
            <a:r>
              <a:rPr lang="ja-JP" altLang="en-US" dirty="0"/>
              <a:t>肥満を予防する</a:t>
            </a:r>
          </a:p>
          <a:p>
            <a:pPr marL="0" indent="0">
              <a:lnSpc>
                <a:spcPct val="120000"/>
              </a:lnSpc>
              <a:buNone/>
            </a:pPr>
            <a:r>
              <a:rPr lang="ja-JP" altLang="en-US" dirty="0"/>
              <a:t>体に負担を掛けない</a:t>
            </a:r>
            <a:endParaRPr lang="en-US" altLang="ja-JP" dirty="0"/>
          </a:p>
          <a:p>
            <a:pPr marL="0" indent="0">
              <a:lnSpc>
                <a:spcPct val="120000"/>
              </a:lnSpc>
              <a:buNone/>
            </a:pPr>
            <a:endParaRPr lang="ja-JP" altLang="en-US" dirty="0"/>
          </a:p>
          <a:p>
            <a:pPr marL="0" indent="0">
              <a:lnSpc>
                <a:spcPct val="120000"/>
              </a:lnSpc>
              <a:buNone/>
            </a:pPr>
            <a:r>
              <a:rPr lang="ja-JP" altLang="en-US" b="1" dirty="0"/>
              <a:t>５．こんなときは相談しましょう</a:t>
            </a:r>
          </a:p>
          <a:p>
            <a:pPr marL="0" indent="0">
              <a:lnSpc>
                <a:spcPct val="120000"/>
              </a:lnSpc>
              <a:buNone/>
            </a:pPr>
            <a:r>
              <a:rPr lang="ja-JP" altLang="en-US" dirty="0"/>
              <a:t>手術でリンパ節を切除した腕や脚、放射線治療をした周りの部分が、むくんでいる、重い、だるいと感じたときには、いつから、どこが、どんな様子かを伝えて、担当の医師に相談しましょう。</a:t>
            </a:r>
            <a:endParaRPr kumimoji="1" lang="ja-JP" altLang="en-US" dirty="0"/>
          </a:p>
        </p:txBody>
      </p:sp>
      <p:pic>
        <p:nvPicPr>
          <p:cNvPr id="4" name="オーディオ 3">
            <a:hlinkClick r:id="" action="ppaction://media"/>
            <a:extLst>
              <a:ext uri="{FF2B5EF4-FFF2-40B4-BE49-F238E27FC236}">
                <a16:creationId xmlns:a16="http://schemas.microsoft.com/office/drawing/2014/main" id="{9B6AC24C-5980-4B75-AE8F-BEE0885850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8811756"/>
      </p:ext>
    </p:extLst>
  </p:cSld>
  <p:clrMapOvr>
    <a:masterClrMapping/>
  </p:clrMapOvr>
  <mc:AlternateContent xmlns:mc="http://schemas.openxmlformats.org/markup-compatibility/2006">
    <mc:Choice xmlns:p14="http://schemas.microsoft.com/office/powerpoint/2010/main" Requires="p14">
      <p:transition spd="slow" p14:dur="2000" advTm="1030"/>
    </mc:Choice>
    <mc:Fallback>
      <p:transition spd="slow" advTm="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980CB-D42A-4F0D-A296-4CE578DE17DA}"/>
              </a:ext>
            </a:extLst>
          </p:cNvPr>
          <p:cNvSpPr>
            <a:spLocks noGrp="1"/>
          </p:cNvSpPr>
          <p:nvPr>
            <p:ph type="title"/>
          </p:nvPr>
        </p:nvSpPr>
        <p:spPr/>
        <p:txBody>
          <a:bodyPr/>
          <a:lstStyle/>
          <a:p>
            <a:r>
              <a:rPr lang="ja-JP" altLang="en-US" dirty="0"/>
              <a:t>リンパ浮腫について</a:t>
            </a:r>
            <a:endParaRPr kumimoji="1" lang="ja-JP" altLang="en-US" dirty="0"/>
          </a:p>
        </p:txBody>
      </p:sp>
      <p:sp>
        <p:nvSpPr>
          <p:cNvPr id="3" name="コンテンツ プレースホルダー 2">
            <a:extLst>
              <a:ext uri="{FF2B5EF4-FFF2-40B4-BE49-F238E27FC236}">
                <a16:creationId xmlns:a16="http://schemas.microsoft.com/office/drawing/2014/main" id="{C4D70EBD-2DB0-46B2-AE73-FF7CAFEEB35D}"/>
              </a:ext>
            </a:extLst>
          </p:cNvPr>
          <p:cNvSpPr>
            <a:spLocks noGrp="1"/>
          </p:cNvSpPr>
          <p:nvPr>
            <p:ph idx="1"/>
          </p:nvPr>
        </p:nvSpPr>
        <p:spPr>
          <a:xfrm>
            <a:off x="4572000" y="1786880"/>
            <a:ext cx="4186691" cy="4179968"/>
          </a:xfrm>
        </p:spPr>
        <p:txBody>
          <a:bodyPr>
            <a:normAutofit/>
          </a:bodyPr>
          <a:lstStyle/>
          <a:p>
            <a:pPr marL="0" indent="0">
              <a:lnSpc>
                <a:spcPct val="100000"/>
              </a:lnSpc>
              <a:buNone/>
            </a:pPr>
            <a:r>
              <a:rPr lang="ja-JP" altLang="en-US" sz="2000" dirty="0"/>
              <a:t>　がんの治療部位に近い腕や脚などの皮膚の下に、リンパ管に回収されなかった、</a:t>
            </a:r>
            <a:r>
              <a:rPr lang="ja-JP" altLang="en-US" sz="2000" b="1" dirty="0"/>
              <a:t>リンパ液がたまってむくんだ状態のことをリンパ浮腫</a:t>
            </a:r>
            <a:r>
              <a:rPr lang="ja-JP" altLang="en-US" sz="2000" dirty="0"/>
              <a:t>といいます。リンパ液はタンパク質を高濃度に含んだ液体です。</a:t>
            </a:r>
            <a:endParaRPr lang="en-US" altLang="ja-JP" sz="2000" dirty="0"/>
          </a:p>
          <a:p>
            <a:pPr marL="0" indent="0">
              <a:lnSpc>
                <a:spcPct val="100000"/>
              </a:lnSpc>
              <a:buNone/>
            </a:pPr>
            <a:endParaRPr lang="ja-JP" altLang="en-US" sz="2000" dirty="0"/>
          </a:p>
          <a:p>
            <a:pPr marL="0" indent="0">
              <a:lnSpc>
                <a:spcPct val="100000"/>
              </a:lnSpc>
              <a:buNone/>
            </a:pPr>
            <a:r>
              <a:rPr lang="ja-JP" altLang="en-US" sz="2000" dirty="0"/>
              <a:t>　治療直後にリンパ浮腫が生じることもあれば、</a:t>
            </a:r>
            <a:r>
              <a:rPr lang="en-US" altLang="ja-JP" sz="2000" dirty="0"/>
              <a:t>10</a:t>
            </a:r>
            <a:r>
              <a:rPr lang="ja-JP" altLang="en-US" sz="2000" dirty="0"/>
              <a:t>年以上経過してから生じることもあります</a:t>
            </a:r>
            <a:r>
              <a:rPr lang="en-US" altLang="ja-JP" sz="2000" dirty="0"/>
              <a:t>3,6</a:t>
            </a:r>
            <a:r>
              <a:rPr lang="ja-JP" altLang="en-US" sz="2000" dirty="0"/>
              <a:t>）。</a:t>
            </a:r>
            <a:endParaRPr kumimoji="1" lang="ja-JP" altLang="en-US" sz="2000" dirty="0"/>
          </a:p>
        </p:txBody>
      </p:sp>
      <p:pic>
        <p:nvPicPr>
          <p:cNvPr id="4" name="図 3">
            <a:extLst>
              <a:ext uri="{FF2B5EF4-FFF2-40B4-BE49-F238E27FC236}">
                <a16:creationId xmlns:a16="http://schemas.microsoft.com/office/drawing/2014/main" id="{CC895A43-C39B-4ABC-B693-19B4A564D2D4}"/>
              </a:ext>
            </a:extLst>
          </p:cNvPr>
          <p:cNvPicPr>
            <a:picLocks noChangeAspect="1"/>
          </p:cNvPicPr>
          <p:nvPr/>
        </p:nvPicPr>
        <p:blipFill>
          <a:blip r:embed="rId4"/>
          <a:stretch>
            <a:fillRect/>
          </a:stretch>
        </p:blipFill>
        <p:spPr>
          <a:xfrm>
            <a:off x="0" y="1460500"/>
            <a:ext cx="4541831" cy="4506348"/>
          </a:xfrm>
          <a:prstGeom prst="rect">
            <a:avLst/>
          </a:prstGeom>
        </p:spPr>
      </p:pic>
      <p:sp>
        <p:nvSpPr>
          <p:cNvPr id="5" name="正方形/長方形 4">
            <a:extLst>
              <a:ext uri="{FF2B5EF4-FFF2-40B4-BE49-F238E27FC236}">
                <a16:creationId xmlns:a16="http://schemas.microsoft.com/office/drawing/2014/main" id="{2289690C-16DF-4647-92F0-576E2D28A340}"/>
              </a:ext>
            </a:extLst>
          </p:cNvPr>
          <p:cNvSpPr/>
          <p:nvPr/>
        </p:nvSpPr>
        <p:spPr>
          <a:xfrm>
            <a:off x="570463" y="5985548"/>
            <a:ext cx="8373382" cy="738664"/>
          </a:xfrm>
          <a:prstGeom prst="rect">
            <a:avLst/>
          </a:prstGeom>
        </p:spPr>
        <p:txBody>
          <a:bodyPr wrap="square">
            <a:spAutoFit/>
          </a:bodyPr>
          <a:lstStyle/>
          <a:p>
            <a:r>
              <a:rPr lang="ja-JP" altLang="en-US" sz="1400" dirty="0"/>
              <a:t>この症状は発症すると治りづらく、進行しやすいため、むくんだところが重くなる、関節が曲げづらくなるなど、生活にも影響することがあります。そのため、リンパ浮腫は予防することや、早く見つけて治療を受けることが大切です。リンパ浮腫の見つけ方や予防については、関連情報をご覧ください。</a:t>
            </a:r>
          </a:p>
        </p:txBody>
      </p:sp>
      <p:pic>
        <p:nvPicPr>
          <p:cNvPr id="7" name="オーディオ 6">
            <a:hlinkClick r:id="" action="ppaction://media"/>
            <a:extLst>
              <a:ext uri="{FF2B5EF4-FFF2-40B4-BE49-F238E27FC236}">
                <a16:creationId xmlns:a16="http://schemas.microsoft.com/office/drawing/2014/main" id="{B9DAB4EF-4FC1-4B96-B411-295560F5A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27723699"/>
      </p:ext>
    </p:extLst>
  </p:cSld>
  <p:clrMapOvr>
    <a:masterClrMapping/>
  </p:clrMapOvr>
  <mc:AlternateContent xmlns:mc="http://schemas.openxmlformats.org/markup-compatibility/2006">
    <mc:Choice xmlns:p14="http://schemas.microsoft.com/office/powerpoint/2010/main" Requires="p14">
      <p:transition spd="slow" p14:dur="2000" advTm="173816"/>
    </mc:Choice>
    <mc:Fallback>
      <p:transition spd="slow" advTm="17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4D583-FB0F-43EF-B4C9-563FC7283A24}"/>
              </a:ext>
            </a:extLst>
          </p:cNvPr>
          <p:cNvSpPr>
            <a:spLocks noGrp="1"/>
          </p:cNvSpPr>
          <p:nvPr>
            <p:ph type="title"/>
          </p:nvPr>
        </p:nvSpPr>
        <p:spPr/>
        <p:txBody>
          <a:bodyPr/>
          <a:lstStyle/>
          <a:p>
            <a:r>
              <a:rPr lang="ja-JP" altLang="en-US" dirty="0"/>
              <a:t>原因</a:t>
            </a:r>
            <a:endParaRPr kumimoji="1" lang="ja-JP" altLang="en-US" dirty="0"/>
          </a:p>
        </p:txBody>
      </p:sp>
      <p:sp>
        <p:nvSpPr>
          <p:cNvPr id="3" name="コンテンツ プレースホルダー 2">
            <a:extLst>
              <a:ext uri="{FF2B5EF4-FFF2-40B4-BE49-F238E27FC236}">
                <a16:creationId xmlns:a16="http://schemas.microsoft.com/office/drawing/2014/main" id="{DF943D89-8AD2-4EBF-B267-7357BE68216D}"/>
              </a:ext>
            </a:extLst>
          </p:cNvPr>
          <p:cNvSpPr>
            <a:spLocks noGrp="1"/>
          </p:cNvSpPr>
          <p:nvPr>
            <p:ph idx="1"/>
          </p:nvPr>
        </p:nvSpPr>
        <p:spPr>
          <a:xfrm>
            <a:off x="543409" y="1461415"/>
            <a:ext cx="7886700" cy="2149690"/>
          </a:xfrm>
        </p:spPr>
        <p:txBody>
          <a:bodyPr>
            <a:normAutofit/>
          </a:bodyPr>
          <a:lstStyle/>
          <a:p>
            <a:pPr marL="0" indent="0">
              <a:lnSpc>
                <a:spcPct val="100000"/>
              </a:lnSpc>
              <a:buNone/>
            </a:pPr>
            <a:r>
              <a:rPr lang="ja-JP" altLang="en-US" sz="2000" dirty="0"/>
              <a:t>　がん（乳がんや子宮がん、卵巣がん、前立腺がんなど）の治療として行うリンパ節の切除や、放射線治療、一部の薬物療法などによって、リンパ液の流れが悪くなることで起こります。</a:t>
            </a:r>
            <a:endParaRPr lang="en-US" altLang="ja-JP" sz="2000" dirty="0"/>
          </a:p>
          <a:p>
            <a:pPr marL="0" indent="0">
              <a:lnSpc>
                <a:spcPct val="100000"/>
              </a:lnSpc>
              <a:buNone/>
            </a:pPr>
            <a:r>
              <a:rPr lang="ja-JP" altLang="en-US" sz="2000" dirty="0"/>
              <a:t>　また、体重が増えたり、リンパ液の流れが悪くなった場所に感染が生じたりすると、リンパ浮腫が起こりやすくなります。原因がわからないこともあります。</a:t>
            </a:r>
            <a:endParaRPr kumimoji="1" lang="ja-JP" altLang="en-US" sz="2000" dirty="0"/>
          </a:p>
        </p:txBody>
      </p:sp>
      <p:pic>
        <p:nvPicPr>
          <p:cNvPr id="4" name="オーディオ 3">
            <a:hlinkClick r:id="" action="ppaction://media"/>
            <a:extLst>
              <a:ext uri="{FF2B5EF4-FFF2-40B4-BE49-F238E27FC236}">
                <a16:creationId xmlns:a16="http://schemas.microsoft.com/office/drawing/2014/main" id="{72F262E1-7934-43AE-AB27-92C1AF09B8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1163515"/>
      </p:ext>
    </p:extLst>
  </p:cSld>
  <p:clrMapOvr>
    <a:masterClrMapping/>
  </p:clrMapOvr>
  <mc:AlternateContent xmlns:mc="http://schemas.openxmlformats.org/markup-compatibility/2006">
    <mc:Choice xmlns:p14="http://schemas.microsoft.com/office/powerpoint/2010/main" Requires="p14">
      <p:transition spd="slow" p14:dur="2000" advTm="38861"/>
    </mc:Choice>
    <mc:Fallback>
      <p:transition spd="slow" advTm="3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C533A-97E7-4C4F-B9BF-42C4FABFFFCF}"/>
              </a:ext>
            </a:extLst>
          </p:cNvPr>
          <p:cNvSpPr>
            <a:spLocks noGrp="1"/>
          </p:cNvSpPr>
          <p:nvPr>
            <p:ph type="title"/>
          </p:nvPr>
        </p:nvSpPr>
        <p:spPr>
          <a:xfrm>
            <a:off x="628650" y="365127"/>
            <a:ext cx="7886700" cy="603518"/>
          </a:xfrm>
        </p:spPr>
        <p:txBody>
          <a:bodyPr>
            <a:normAutofit fontScale="90000"/>
          </a:bodyPr>
          <a:lstStyle/>
          <a:p>
            <a:r>
              <a:rPr lang="ja-JP" altLang="en-US" b="1" dirty="0"/>
              <a:t>リンパ浮腫になったときには</a:t>
            </a:r>
            <a:endParaRPr kumimoji="1" lang="ja-JP" altLang="en-US" b="1" dirty="0"/>
          </a:p>
        </p:txBody>
      </p:sp>
      <p:sp>
        <p:nvSpPr>
          <p:cNvPr id="3" name="コンテンツ プレースホルダー 2">
            <a:extLst>
              <a:ext uri="{FF2B5EF4-FFF2-40B4-BE49-F238E27FC236}">
                <a16:creationId xmlns:a16="http://schemas.microsoft.com/office/drawing/2014/main" id="{F2A35FD2-41B0-489E-951F-D0E292C60A66}"/>
              </a:ext>
            </a:extLst>
          </p:cNvPr>
          <p:cNvSpPr>
            <a:spLocks noGrp="1"/>
          </p:cNvSpPr>
          <p:nvPr>
            <p:ph idx="1"/>
          </p:nvPr>
        </p:nvSpPr>
        <p:spPr/>
        <p:txBody>
          <a:bodyPr>
            <a:normAutofit fontScale="47500" lnSpcReduction="20000"/>
          </a:bodyPr>
          <a:lstStyle/>
          <a:p>
            <a:pPr marL="0" indent="0">
              <a:lnSpc>
                <a:spcPct val="120000"/>
              </a:lnSpc>
              <a:buNone/>
            </a:pPr>
            <a:r>
              <a:rPr lang="ja-JP" altLang="en-US" dirty="0"/>
              <a:t>　適切な治療を受けることで、リンパ浮腫の進行をおさえたり、症状を軽減したりすることができます。できるだけ早く、担当の医師に相談し、専門のリンパ浮腫外来などを受診しましょう。</a:t>
            </a:r>
            <a:endParaRPr lang="en-US" altLang="ja-JP" dirty="0"/>
          </a:p>
          <a:p>
            <a:pPr marL="0" indent="0">
              <a:lnSpc>
                <a:spcPct val="120000"/>
              </a:lnSpc>
              <a:buNone/>
            </a:pPr>
            <a:r>
              <a:rPr lang="ja-JP" altLang="en-US" dirty="0"/>
              <a:t>　</a:t>
            </a:r>
            <a:r>
              <a:rPr lang="ja-JP" altLang="en-US" b="1" dirty="0"/>
              <a:t>スキンケアと用手的（ようしゅてき）リンパドレナージ（手で行う医療的なマッサージ</a:t>
            </a:r>
            <a:r>
              <a:rPr lang="ja-JP" altLang="en-US" dirty="0"/>
              <a:t>）、</a:t>
            </a:r>
            <a:r>
              <a:rPr lang="ja-JP" altLang="en-US" b="1" dirty="0"/>
              <a:t>弾性包帯や弾性着衣による圧迫療法、弾性着衣などで圧迫した状態での運動を組み合わせた治療</a:t>
            </a:r>
            <a:r>
              <a:rPr lang="ja-JP" altLang="en-US" dirty="0"/>
              <a:t>を受けます</a:t>
            </a:r>
            <a:r>
              <a:rPr lang="en-US" altLang="ja-JP" dirty="0"/>
              <a:t>1</a:t>
            </a:r>
            <a:r>
              <a:rPr lang="ja-JP" altLang="en-US" dirty="0"/>
              <a:t>）。</a:t>
            </a:r>
          </a:p>
          <a:p>
            <a:pPr marL="0" indent="0">
              <a:lnSpc>
                <a:spcPct val="120000"/>
              </a:lnSpc>
              <a:buNone/>
            </a:pPr>
            <a:endParaRPr lang="ja-JP" altLang="en-US" sz="3400" dirty="0"/>
          </a:p>
          <a:p>
            <a:pPr marL="0" indent="0">
              <a:lnSpc>
                <a:spcPct val="120000"/>
              </a:lnSpc>
              <a:buNone/>
            </a:pPr>
            <a:r>
              <a:rPr lang="ja-JP" altLang="en-US" sz="3400" dirty="0"/>
              <a:t>●スキンケア</a:t>
            </a:r>
            <a:r>
              <a:rPr lang="en-US" altLang="ja-JP" sz="3400" dirty="0"/>
              <a:t>1,3,5,6,7</a:t>
            </a:r>
            <a:r>
              <a:rPr lang="ja-JP" altLang="en-US" sz="3400" dirty="0"/>
              <a:t>）</a:t>
            </a:r>
          </a:p>
          <a:p>
            <a:pPr marL="0" indent="0">
              <a:lnSpc>
                <a:spcPct val="120000"/>
              </a:lnSpc>
              <a:buNone/>
            </a:pPr>
            <a:r>
              <a:rPr lang="ja-JP" altLang="en-US" sz="3400" dirty="0"/>
              <a:t>●用手的リンパドレナージ（手で行う医療的なマッサージ）</a:t>
            </a:r>
            <a:r>
              <a:rPr lang="en-US" altLang="ja-JP" sz="3400" dirty="0"/>
              <a:t>1,3,6,7</a:t>
            </a:r>
            <a:r>
              <a:rPr lang="ja-JP" altLang="en-US" sz="3400" dirty="0"/>
              <a:t>）</a:t>
            </a:r>
          </a:p>
          <a:p>
            <a:pPr marL="0" indent="0">
              <a:lnSpc>
                <a:spcPct val="120000"/>
              </a:lnSpc>
              <a:buNone/>
            </a:pPr>
            <a:r>
              <a:rPr lang="ja-JP" altLang="en-US" sz="3400" dirty="0"/>
              <a:t>●弾性包帯や弾性着衣（弾性ストッキング等）による圧迫（圧迫療法）</a:t>
            </a:r>
            <a:r>
              <a:rPr lang="en-US" altLang="ja-JP" sz="3400" dirty="0"/>
              <a:t>1,3,6</a:t>
            </a:r>
            <a:r>
              <a:rPr lang="ja-JP" altLang="en-US" sz="3400" dirty="0"/>
              <a:t>）</a:t>
            </a:r>
          </a:p>
          <a:p>
            <a:pPr marL="0" indent="0">
              <a:lnSpc>
                <a:spcPct val="120000"/>
              </a:lnSpc>
              <a:buNone/>
            </a:pPr>
            <a:r>
              <a:rPr lang="ja-JP" altLang="en-US" sz="3400" dirty="0"/>
              <a:t>●弾性着衣などで圧迫した状態で行う運動（運動療法）</a:t>
            </a:r>
            <a:r>
              <a:rPr lang="en-US" altLang="ja-JP" sz="3400" dirty="0"/>
              <a:t>1,3</a:t>
            </a:r>
            <a:r>
              <a:rPr lang="ja-JP" altLang="en-US" sz="3400" dirty="0"/>
              <a:t>）</a:t>
            </a:r>
          </a:p>
          <a:p>
            <a:pPr marL="0" indent="0">
              <a:lnSpc>
                <a:spcPct val="120000"/>
              </a:lnSpc>
              <a:buNone/>
            </a:pPr>
            <a:r>
              <a:rPr lang="ja-JP" altLang="en-US" sz="3400" dirty="0"/>
              <a:t>●体重管理などの日常生活の注意</a:t>
            </a:r>
            <a:r>
              <a:rPr lang="en-US" altLang="ja-JP" sz="3400" dirty="0"/>
              <a:t>1,3,5</a:t>
            </a:r>
            <a:r>
              <a:rPr lang="ja-JP" altLang="en-US" sz="3400" dirty="0"/>
              <a:t>）</a:t>
            </a:r>
          </a:p>
          <a:p>
            <a:endParaRPr lang="ja-JP" altLang="en-US" dirty="0"/>
          </a:p>
          <a:p>
            <a:pPr marL="0" indent="0">
              <a:buNone/>
            </a:pPr>
            <a:r>
              <a:rPr lang="ja-JP" altLang="en-US" dirty="0"/>
              <a:t>これらの治療は、保険診療として行われ、リンパ管に回収できなかったリンパ液をリンパ管に戻すために行います。</a:t>
            </a:r>
            <a:endParaRPr kumimoji="1" lang="ja-JP" altLang="en-US" dirty="0"/>
          </a:p>
        </p:txBody>
      </p:sp>
      <p:pic>
        <p:nvPicPr>
          <p:cNvPr id="4" name="オーディオ 3">
            <a:hlinkClick r:id="" action="ppaction://media"/>
            <a:extLst>
              <a:ext uri="{FF2B5EF4-FFF2-40B4-BE49-F238E27FC236}">
                <a16:creationId xmlns:a16="http://schemas.microsoft.com/office/drawing/2014/main" id="{F8145AB3-5BC9-45D4-96D5-E1955529D5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48140442"/>
      </p:ext>
    </p:extLst>
  </p:cSld>
  <p:clrMapOvr>
    <a:masterClrMapping/>
  </p:clrMapOvr>
  <mc:AlternateContent xmlns:mc="http://schemas.openxmlformats.org/markup-compatibility/2006">
    <mc:Choice xmlns:p14="http://schemas.microsoft.com/office/powerpoint/2010/main" Requires="p14">
      <p:transition spd="slow" p14:dur="2000" advTm="96533"/>
    </mc:Choice>
    <mc:Fallback>
      <p:transition spd="slow" advTm="9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85C055-3497-4323-A3A3-1312BDAC4B56}"/>
              </a:ext>
            </a:extLst>
          </p:cNvPr>
          <p:cNvSpPr>
            <a:spLocks noGrp="1"/>
          </p:cNvSpPr>
          <p:nvPr>
            <p:ph type="title"/>
          </p:nvPr>
        </p:nvSpPr>
        <p:spPr>
          <a:xfrm>
            <a:off x="628650" y="365126"/>
            <a:ext cx="7886700" cy="595769"/>
          </a:xfrm>
        </p:spPr>
        <p:txBody>
          <a:bodyPr>
            <a:normAutofit fontScale="90000"/>
          </a:bodyPr>
          <a:lstStyle/>
          <a:p>
            <a:pPr algn="ctr"/>
            <a:r>
              <a:rPr lang="ja-JP" altLang="en-US" b="1" dirty="0"/>
              <a:t>弾性着衣</a:t>
            </a:r>
            <a:endParaRPr kumimoji="1" lang="ja-JP" altLang="en-US" b="1" dirty="0"/>
          </a:p>
        </p:txBody>
      </p:sp>
      <p:sp>
        <p:nvSpPr>
          <p:cNvPr id="3" name="コンテンツ プレースホルダー 2">
            <a:extLst>
              <a:ext uri="{FF2B5EF4-FFF2-40B4-BE49-F238E27FC236}">
                <a16:creationId xmlns:a16="http://schemas.microsoft.com/office/drawing/2014/main" id="{6F87F328-4D09-4D3C-8915-9F0C4BC6EEDB}"/>
              </a:ext>
            </a:extLst>
          </p:cNvPr>
          <p:cNvSpPr>
            <a:spLocks noGrp="1"/>
          </p:cNvSpPr>
          <p:nvPr>
            <p:ph idx="1"/>
          </p:nvPr>
        </p:nvSpPr>
        <p:spPr>
          <a:xfrm>
            <a:off x="4805442" y="1092629"/>
            <a:ext cx="3709908" cy="4572002"/>
          </a:xfrm>
        </p:spPr>
        <p:txBody>
          <a:bodyPr>
            <a:normAutofit/>
          </a:bodyPr>
          <a:lstStyle/>
          <a:p>
            <a:pPr>
              <a:lnSpc>
                <a:spcPct val="120000"/>
              </a:lnSpc>
            </a:pPr>
            <a:r>
              <a:rPr lang="ja-JP" altLang="en-US" sz="1600"/>
              <a:t>　弾性着衣には、腕に装着するスリーブやグローブ、脚に装着するストッキングなどがあります（図２）。担当の医師の指示のもとで、リンパ浮腫の状態に合った最適なサイズ、圧迫圧、形状のものを選びます</a:t>
            </a:r>
            <a:r>
              <a:rPr lang="en-US" altLang="ja-JP" sz="1600"/>
              <a:t>1,3</a:t>
            </a:r>
            <a:r>
              <a:rPr lang="ja-JP" altLang="en-US" sz="1600"/>
              <a:t>）。</a:t>
            </a:r>
            <a:endParaRPr lang="en-US" altLang="ja-JP" sz="1600"/>
          </a:p>
          <a:p>
            <a:pPr>
              <a:lnSpc>
                <a:spcPct val="120000"/>
              </a:lnSpc>
            </a:pPr>
            <a:r>
              <a:rPr lang="ja-JP" altLang="en-US" sz="1600"/>
              <a:t>　また、リンパ節切除後に発症したリンパ浮腫の場合、療養費を申請することで、弾性包帯や弾性着衣の購入費用の一部が後で戻ってくる場合があります</a:t>
            </a:r>
            <a:r>
              <a:rPr lang="en-US" altLang="ja-JP" sz="1600"/>
              <a:t>1,3</a:t>
            </a:r>
            <a:r>
              <a:rPr lang="ja-JP" altLang="en-US" sz="1600"/>
              <a:t>）。購入する前に、担当の医師に確認しましょう。</a:t>
            </a:r>
            <a:endParaRPr kumimoji="1" lang="ja-JP" altLang="en-US" sz="1600" dirty="0"/>
          </a:p>
        </p:txBody>
      </p:sp>
      <p:pic>
        <p:nvPicPr>
          <p:cNvPr id="4" name="図 3">
            <a:extLst>
              <a:ext uri="{FF2B5EF4-FFF2-40B4-BE49-F238E27FC236}">
                <a16:creationId xmlns:a16="http://schemas.microsoft.com/office/drawing/2014/main" id="{D6A38FF6-22A3-4A11-930F-E635A8C1E33C}"/>
              </a:ext>
            </a:extLst>
          </p:cNvPr>
          <p:cNvPicPr>
            <a:picLocks noChangeAspect="1"/>
          </p:cNvPicPr>
          <p:nvPr/>
        </p:nvPicPr>
        <p:blipFill>
          <a:blip r:embed="rId4"/>
          <a:stretch>
            <a:fillRect/>
          </a:stretch>
        </p:blipFill>
        <p:spPr>
          <a:xfrm>
            <a:off x="543314" y="1092629"/>
            <a:ext cx="3699787" cy="4572002"/>
          </a:xfrm>
          <a:prstGeom prst="rect">
            <a:avLst/>
          </a:prstGeom>
        </p:spPr>
      </p:pic>
      <p:pic>
        <p:nvPicPr>
          <p:cNvPr id="5" name="オーディオ 4">
            <a:hlinkClick r:id="" action="ppaction://media"/>
            <a:extLst>
              <a:ext uri="{FF2B5EF4-FFF2-40B4-BE49-F238E27FC236}">
                <a16:creationId xmlns:a16="http://schemas.microsoft.com/office/drawing/2014/main" id="{F170E6D6-5F54-4D08-B509-39DA7652C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21473033"/>
      </p:ext>
    </p:extLst>
  </p:cSld>
  <p:clrMapOvr>
    <a:masterClrMapping/>
  </p:clrMapOvr>
  <mc:AlternateContent xmlns:mc="http://schemas.openxmlformats.org/markup-compatibility/2006">
    <mc:Choice xmlns:p14="http://schemas.microsoft.com/office/powerpoint/2010/main" Requires="p14">
      <p:transition spd="slow" p14:dur="2000" advTm="16477"/>
    </mc:Choice>
    <mc:Fallback>
      <p:transition spd="slow" advTm="16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25E615-032F-453D-AE94-7785BF4AFFAE}"/>
              </a:ext>
            </a:extLst>
          </p:cNvPr>
          <p:cNvSpPr>
            <a:spLocks noGrp="1"/>
          </p:cNvSpPr>
          <p:nvPr>
            <p:ph type="title"/>
          </p:nvPr>
        </p:nvSpPr>
        <p:spPr>
          <a:xfrm>
            <a:off x="628650" y="365127"/>
            <a:ext cx="7886700" cy="882488"/>
          </a:xfrm>
        </p:spPr>
        <p:txBody>
          <a:bodyPr/>
          <a:lstStyle/>
          <a:p>
            <a:endParaRPr kumimoji="1" lang="ja-JP" altLang="en-US" dirty="0"/>
          </a:p>
        </p:txBody>
      </p:sp>
      <p:sp>
        <p:nvSpPr>
          <p:cNvPr id="4" name="コンテンツ プレースホルダー 3">
            <a:extLst>
              <a:ext uri="{FF2B5EF4-FFF2-40B4-BE49-F238E27FC236}">
                <a16:creationId xmlns:a16="http://schemas.microsoft.com/office/drawing/2014/main" id="{4EE915AF-04E7-4CA2-9844-0BD67C276970}"/>
              </a:ext>
            </a:extLst>
          </p:cNvPr>
          <p:cNvSpPr>
            <a:spLocks noGrp="1"/>
          </p:cNvSpPr>
          <p:nvPr>
            <p:ph idx="1"/>
          </p:nvPr>
        </p:nvSpPr>
        <p:spPr>
          <a:xfrm>
            <a:off x="0" y="4170177"/>
            <a:ext cx="8834033" cy="2564805"/>
          </a:xfrm>
          <a:prstGeom prst="rect">
            <a:avLst/>
          </a:prstGeom>
        </p:spPr>
        <p:txBody>
          <a:bodyPr wrap="square">
            <a:spAutoFit/>
          </a:bodyPr>
          <a:lstStyle/>
          <a:p>
            <a:pPr>
              <a:lnSpc>
                <a:spcPct val="100000"/>
              </a:lnSpc>
            </a:pPr>
            <a:r>
              <a:rPr lang="ja-JP" altLang="en-US" sz="1600" dirty="0"/>
              <a:t>　また、がんの手術後のリンパ浮腫では、手術による治療を行うこともあります。リンパ管と静脈をつないで、腕や脚に滞ったリンパ液を静脈に流す方法などがあります</a:t>
            </a:r>
            <a:r>
              <a:rPr lang="en-US" altLang="ja-JP" sz="1600" dirty="0"/>
              <a:t>1-3</a:t>
            </a:r>
            <a:r>
              <a:rPr lang="ja-JP" altLang="en-US" sz="1600" dirty="0"/>
              <a:t>）が、体の状態によっては受けられないこともあります。また、必ず改善するとは限りません</a:t>
            </a:r>
            <a:r>
              <a:rPr lang="en-US" altLang="ja-JP" sz="1600" dirty="0"/>
              <a:t>2,3</a:t>
            </a:r>
            <a:r>
              <a:rPr lang="ja-JP" altLang="en-US" sz="1600" dirty="0"/>
              <a:t>）。</a:t>
            </a:r>
          </a:p>
          <a:p>
            <a:pPr>
              <a:lnSpc>
                <a:spcPct val="100000"/>
              </a:lnSpc>
            </a:pPr>
            <a:endParaRPr lang="ja-JP" altLang="en-US" sz="1600" dirty="0"/>
          </a:p>
          <a:p>
            <a:pPr>
              <a:lnSpc>
                <a:spcPct val="100000"/>
              </a:lnSpc>
            </a:pPr>
            <a:r>
              <a:rPr lang="ja-JP" altLang="en-US" sz="1600" dirty="0"/>
              <a:t>　リンパ浮腫ではリンパ液の流れが悪くなるため、傷ができたときに傷口から細菌に感染しやすくなり、腕や脚全体に炎症が広がる蜂窩織炎（ほうかしきえん）を起こすことがあります。蜂窩織炎になると、赤い斑点が広がり、腫れた部分を触ると熱く、</a:t>
            </a:r>
            <a:r>
              <a:rPr lang="en-US" altLang="ja-JP" sz="1600" dirty="0"/>
              <a:t>38</a:t>
            </a:r>
            <a:r>
              <a:rPr lang="ja-JP" altLang="en-US" sz="1600" dirty="0"/>
              <a:t>度以上の高熱が出る場合もあり、抗菌薬を使います</a:t>
            </a:r>
            <a:r>
              <a:rPr lang="en-US" altLang="ja-JP" sz="1600" dirty="0"/>
              <a:t>7</a:t>
            </a:r>
            <a:r>
              <a:rPr lang="ja-JP" altLang="en-US" sz="1600" dirty="0"/>
              <a:t>）。また、スキンケアを行って皮膚を清潔で健康な状態に保つことで、細菌に感染しにくくなります。</a:t>
            </a:r>
          </a:p>
        </p:txBody>
      </p:sp>
      <p:pic>
        <p:nvPicPr>
          <p:cNvPr id="5" name="図 4">
            <a:extLst>
              <a:ext uri="{FF2B5EF4-FFF2-40B4-BE49-F238E27FC236}">
                <a16:creationId xmlns:a16="http://schemas.microsoft.com/office/drawing/2014/main" id="{AF986367-53D1-401F-9825-43D85BF06B01}"/>
              </a:ext>
            </a:extLst>
          </p:cNvPr>
          <p:cNvPicPr>
            <a:picLocks noChangeAspect="1"/>
          </p:cNvPicPr>
          <p:nvPr/>
        </p:nvPicPr>
        <p:blipFill>
          <a:blip r:embed="rId4"/>
          <a:stretch>
            <a:fillRect/>
          </a:stretch>
        </p:blipFill>
        <p:spPr>
          <a:xfrm>
            <a:off x="0" y="440733"/>
            <a:ext cx="5096895" cy="2899151"/>
          </a:xfrm>
          <a:prstGeom prst="rect">
            <a:avLst/>
          </a:prstGeom>
        </p:spPr>
      </p:pic>
      <p:pic>
        <p:nvPicPr>
          <p:cNvPr id="6" name="図 5">
            <a:extLst>
              <a:ext uri="{FF2B5EF4-FFF2-40B4-BE49-F238E27FC236}">
                <a16:creationId xmlns:a16="http://schemas.microsoft.com/office/drawing/2014/main" id="{9BEFBFE5-4851-43E2-93D3-E87ACA884691}"/>
              </a:ext>
            </a:extLst>
          </p:cNvPr>
          <p:cNvPicPr>
            <a:picLocks noChangeAspect="1"/>
          </p:cNvPicPr>
          <p:nvPr/>
        </p:nvPicPr>
        <p:blipFill>
          <a:blip r:embed="rId5"/>
          <a:stretch>
            <a:fillRect/>
          </a:stretch>
        </p:blipFill>
        <p:spPr>
          <a:xfrm>
            <a:off x="5392771" y="463980"/>
            <a:ext cx="3122579" cy="2660464"/>
          </a:xfrm>
          <a:prstGeom prst="rect">
            <a:avLst/>
          </a:prstGeom>
        </p:spPr>
      </p:pic>
      <p:pic>
        <p:nvPicPr>
          <p:cNvPr id="3" name="オーディオ 2">
            <a:hlinkClick r:id="" action="ppaction://media"/>
            <a:extLst>
              <a:ext uri="{FF2B5EF4-FFF2-40B4-BE49-F238E27FC236}">
                <a16:creationId xmlns:a16="http://schemas.microsoft.com/office/drawing/2014/main" id="{7B340D3B-8EBD-4A0B-A1FC-41BA172DD9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27677176"/>
      </p:ext>
    </p:extLst>
  </p:cSld>
  <p:clrMapOvr>
    <a:masterClrMapping/>
  </p:clrMapOvr>
  <mc:AlternateContent xmlns:mc="http://schemas.openxmlformats.org/markup-compatibility/2006">
    <mc:Choice xmlns:p14="http://schemas.microsoft.com/office/powerpoint/2010/main" Requires="p14">
      <p:transition spd="slow" p14:dur="2000" advTm="115447"/>
    </mc:Choice>
    <mc:Fallback>
      <p:transition spd="slow" advTm="11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E71C-412E-4C5F-BFD3-FF0502A9A47A}"/>
              </a:ext>
            </a:extLst>
          </p:cNvPr>
          <p:cNvSpPr>
            <a:spLocks noGrp="1"/>
          </p:cNvSpPr>
          <p:nvPr>
            <p:ph type="title"/>
          </p:nvPr>
        </p:nvSpPr>
        <p:spPr>
          <a:xfrm>
            <a:off x="628649" y="365126"/>
            <a:ext cx="8011655" cy="315911"/>
          </a:xfrm>
        </p:spPr>
        <p:txBody>
          <a:bodyPr>
            <a:normAutofit fontScale="90000"/>
          </a:bodyPr>
          <a:lstStyle/>
          <a:p>
            <a:r>
              <a:rPr lang="ja-JP" altLang="en-US" b="1" dirty="0"/>
              <a:t>ご本人や周りの人ができる工夫</a:t>
            </a:r>
            <a:endParaRPr kumimoji="1" lang="ja-JP" altLang="en-US" dirty="0"/>
          </a:p>
        </p:txBody>
      </p:sp>
      <p:sp>
        <p:nvSpPr>
          <p:cNvPr id="3" name="コンテンツ プレースホルダー 2">
            <a:extLst>
              <a:ext uri="{FF2B5EF4-FFF2-40B4-BE49-F238E27FC236}">
                <a16:creationId xmlns:a16="http://schemas.microsoft.com/office/drawing/2014/main" id="{55AEFC3C-716B-4C1C-95FD-8CCDFC8E70DE}"/>
              </a:ext>
            </a:extLst>
          </p:cNvPr>
          <p:cNvSpPr>
            <a:spLocks noGrp="1"/>
          </p:cNvSpPr>
          <p:nvPr>
            <p:ph idx="1"/>
          </p:nvPr>
        </p:nvSpPr>
        <p:spPr>
          <a:xfrm>
            <a:off x="4720202" y="1228940"/>
            <a:ext cx="3811614" cy="4241961"/>
          </a:xfrm>
        </p:spPr>
        <p:txBody>
          <a:bodyPr>
            <a:normAutofit fontScale="47500" lnSpcReduction="20000"/>
          </a:bodyPr>
          <a:lstStyle/>
          <a:p>
            <a:pPr marL="0" indent="0">
              <a:lnSpc>
                <a:spcPct val="120000"/>
              </a:lnSpc>
              <a:buNone/>
            </a:pPr>
            <a:r>
              <a:rPr lang="ja-JP" altLang="en-US" dirty="0"/>
              <a:t>ご本人や周りの人ができる工夫には次のようなものがあります。</a:t>
            </a:r>
          </a:p>
          <a:p>
            <a:pPr marL="0" indent="0">
              <a:lnSpc>
                <a:spcPct val="120000"/>
              </a:lnSpc>
              <a:buNone/>
            </a:pPr>
            <a:r>
              <a:rPr lang="ja-JP" altLang="en-US" dirty="0"/>
              <a:t>１） リンパ浮腫を早く見つける</a:t>
            </a:r>
          </a:p>
          <a:p>
            <a:pPr marL="0" indent="0">
              <a:lnSpc>
                <a:spcPct val="120000"/>
              </a:lnSpc>
              <a:buNone/>
            </a:pPr>
            <a:r>
              <a:rPr lang="ja-JP" altLang="en-US" dirty="0"/>
              <a:t>リンパ浮腫を早く見つけて治療をするためには、自分の体のどこにむくみが生じやすいかを知り、むくんでいないかを確認することが大切です。</a:t>
            </a:r>
          </a:p>
          <a:p>
            <a:pPr marL="0" indent="0">
              <a:lnSpc>
                <a:spcPct val="120000"/>
              </a:lnSpc>
              <a:buNone/>
            </a:pPr>
            <a:r>
              <a:rPr lang="ja-JP" altLang="en-US" dirty="0"/>
              <a:t>（</a:t>
            </a:r>
            <a:r>
              <a:rPr lang="en-US" altLang="ja-JP" dirty="0"/>
              <a:t>1</a:t>
            </a:r>
            <a:r>
              <a:rPr lang="ja-JP" altLang="en-US" dirty="0"/>
              <a:t>）むくみやすい場所を知る（図３）</a:t>
            </a:r>
          </a:p>
          <a:p>
            <a:pPr marL="0" indent="0">
              <a:lnSpc>
                <a:spcPct val="120000"/>
              </a:lnSpc>
              <a:buNone/>
            </a:pPr>
            <a:r>
              <a:rPr lang="ja-JP" altLang="en-US" dirty="0"/>
              <a:t>むくみやすい場所は、がんの種類や、治療をした場所によって異なるので、位置を確認しましょう。</a:t>
            </a:r>
          </a:p>
          <a:p>
            <a:pPr marL="0" indent="0">
              <a:lnSpc>
                <a:spcPct val="120000"/>
              </a:lnSpc>
              <a:buNone/>
            </a:pPr>
            <a:r>
              <a:rPr lang="ja-JP" altLang="en-US" dirty="0"/>
              <a:t>わきの下（腋窩：えきか）のリンパ節を切除した場合：切除した側の腕、胸、背中、わきの下</a:t>
            </a:r>
          </a:p>
          <a:p>
            <a:pPr marL="0" indent="0">
              <a:lnSpc>
                <a:spcPct val="120000"/>
              </a:lnSpc>
              <a:buNone/>
            </a:pPr>
            <a:r>
              <a:rPr lang="ja-JP" altLang="en-US" dirty="0"/>
              <a:t>おなかや脚のつけ根（鼠径：そけい）のリンパ節を切除した場合：切除した側の脚または両脚、おなかの下側、陰部</a:t>
            </a:r>
            <a:r>
              <a:rPr lang="en-US" altLang="ja-JP" dirty="0"/>
              <a:t>3</a:t>
            </a:r>
            <a:r>
              <a:rPr lang="ja-JP" altLang="en-US" dirty="0"/>
              <a:t>）</a:t>
            </a:r>
          </a:p>
          <a:p>
            <a:pPr marL="0" indent="0">
              <a:lnSpc>
                <a:spcPct val="120000"/>
              </a:lnSpc>
              <a:buNone/>
            </a:pPr>
            <a:r>
              <a:rPr lang="ja-JP" altLang="en-US" dirty="0"/>
              <a:t>放射線治療をした場合：治療した近くの場所</a:t>
            </a:r>
            <a:endParaRPr kumimoji="1" lang="ja-JP" altLang="en-US" dirty="0"/>
          </a:p>
        </p:txBody>
      </p:sp>
      <p:pic>
        <p:nvPicPr>
          <p:cNvPr id="4" name="図 3">
            <a:extLst>
              <a:ext uri="{FF2B5EF4-FFF2-40B4-BE49-F238E27FC236}">
                <a16:creationId xmlns:a16="http://schemas.microsoft.com/office/drawing/2014/main" id="{1E017410-FED4-4028-B77F-42F41C14CE31}"/>
              </a:ext>
            </a:extLst>
          </p:cNvPr>
          <p:cNvPicPr>
            <a:picLocks noChangeAspect="1"/>
          </p:cNvPicPr>
          <p:nvPr/>
        </p:nvPicPr>
        <p:blipFill>
          <a:blip r:embed="rId4"/>
          <a:stretch>
            <a:fillRect/>
          </a:stretch>
        </p:blipFill>
        <p:spPr>
          <a:xfrm>
            <a:off x="136286" y="999641"/>
            <a:ext cx="4583916" cy="5354662"/>
          </a:xfrm>
          <a:prstGeom prst="rect">
            <a:avLst/>
          </a:prstGeom>
        </p:spPr>
      </p:pic>
      <p:pic>
        <p:nvPicPr>
          <p:cNvPr id="5" name="オーディオ 4">
            <a:hlinkClick r:id="" action="ppaction://media"/>
            <a:extLst>
              <a:ext uri="{FF2B5EF4-FFF2-40B4-BE49-F238E27FC236}">
                <a16:creationId xmlns:a16="http://schemas.microsoft.com/office/drawing/2014/main" id="{6BE452DC-0EDE-4C2F-ADFB-AED70E49D5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87321854"/>
      </p:ext>
    </p:extLst>
  </p:cSld>
  <p:clrMapOvr>
    <a:masterClrMapping/>
  </p:clrMapOvr>
  <mc:AlternateContent xmlns:mc="http://schemas.openxmlformats.org/markup-compatibility/2006">
    <mc:Choice xmlns:p14="http://schemas.microsoft.com/office/powerpoint/2010/main" Requires="p14">
      <p:transition spd="slow" p14:dur="2000" advTm="102029"/>
    </mc:Choice>
    <mc:Fallback>
      <p:transition spd="slow" advTm="10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C2DA016-01DF-439B-AFE4-C62F57FD7C1C}"/>
              </a:ext>
            </a:extLst>
          </p:cNvPr>
          <p:cNvSpPr>
            <a:spLocks noGrp="1"/>
          </p:cNvSpPr>
          <p:nvPr>
            <p:ph idx="1"/>
          </p:nvPr>
        </p:nvSpPr>
        <p:spPr>
          <a:xfrm>
            <a:off x="4571084" y="58818"/>
            <a:ext cx="4022725" cy="4351338"/>
          </a:xfrm>
        </p:spPr>
        <p:txBody>
          <a:bodyPr>
            <a:normAutofit fontScale="70000" lnSpcReduction="20000"/>
          </a:bodyPr>
          <a:lstStyle/>
          <a:p>
            <a:pPr marL="0" indent="0">
              <a:lnSpc>
                <a:spcPct val="100000"/>
              </a:lnSpc>
              <a:buNone/>
            </a:pPr>
            <a:r>
              <a:rPr lang="en-US" altLang="ja-JP" sz="2000" b="1" dirty="0"/>
              <a:t>2</a:t>
            </a:r>
            <a:r>
              <a:rPr lang="ja-JP" altLang="en-US" sz="2000" b="1" dirty="0"/>
              <a:t>）むくんでいないかを確認する</a:t>
            </a:r>
            <a:r>
              <a:rPr lang="en-US" altLang="ja-JP" sz="2000" b="1" dirty="0"/>
              <a:t>1,4</a:t>
            </a:r>
            <a:r>
              <a:rPr lang="ja-JP" altLang="en-US" sz="2000" b="1" dirty="0"/>
              <a:t>）</a:t>
            </a:r>
          </a:p>
          <a:p>
            <a:pPr marL="0" indent="0">
              <a:lnSpc>
                <a:spcPct val="100000"/>
              </a:lnSpc>
              <a:buNone/>
            </a:pPr>
            <a:r>
              <a:rPr lang="ja-JP" altLang="en-US" sz="2000" dirty="0"/>
              <a:t>リンパ浮腫になりやすい部位を、お風呂に入ったときなどに手で触り、むくんでいないかを確認します（図４）。</a:t>
            </a:r>
          </a:p>
          <a:p>
            <a:pPr marL="0" indent="0">
              <a:lnSpc>
                <a:spcPct val="100000"/>
              </a:lnSpc>
              <a:buNone/>
            </a:pPr>
            <a:r>
              <a:rPr lang="ja-JP" altLang="en-US" sz="2000" dirty="0"/>
              <a:t>皮膚の</a:t>
            </a:r>
            <a:r>
              <a:rPr lang="ja-JP" altLang="en-US" sz="2000" b="1" dirty="0"/>
              <a:t>しわがなくなる</a:t>
            </a:r>
            <a:r>
              <a:rPr lang="ja-JP" altLang="en-US" sz="2000" dirty="0"/>
              <a:t>、</a:t>
            </a:r>
            <a:r>
              <a:rPr lang="ja-JP" altLang="en-US" sz="2000" b="1" dirty="0"/>
              <a:t>つまみにくい</a:t>
            </a:r>
            <a:r>
              <a:rPr lang="ja-JP" altLang="en-US" sz="2000" dirty="0"/>
              <a:t>、</a:t>
            </a:r>
            <a:r>
              <a:rPr lang="ja-JP" altLang="en-US" sz="2000" b="1" dirty="0"/>
              <a:t>硬い</a:t>
            </a:r>
          </a:p>
          <a:p>
            <a:pPr marL="0" indent="0">
              <a:lnSpc>
                <a:spcPct val="100000"/>
              </a:lnSpc>
              <a:buNone/>
            </a:pPr>
            <a:r>
              <a:rPr lang="ja-JP" altLang="en-US" sz="2000" dirty="0"/>
              <a:t>皮膚の上から指で軽く押すと、</a:t>
            </a:r>
            <a:r>
              <a:rPr lang="ja-JP" altLang="en-US" sz="2000" b="1" dirty="0"/>
              <a:t>あとが残る</a:t>
            </a:r>
          </a:p>
          <a:p>
            <a:pPr marL="0" indent="0">
              <a:lnSpc>
                <a:spcPct val="100000"/>
              </a:lnSpc>
              <a:buNone/>
            </a:pPr>
            <a:r>
              <a:rPr lang="ja-JP" altLang="en-US" sz="2000" dirty="0"/>
              <a:t>袖口、下着、靴下のゴムや、指輪、腕時計、ブレスレットなどのあとが残る</a:t>
            </a:r>
            <a:endParaRPr lang="en-US" altLang="ja-JP" sz="2000" dirty="0"/>
          </a:p>
          <a:p>
            <a:pPr marL="0" indent="0">
              <a:lnSpc>
                <a:spcPct val="120000"/>
              </a:lnSpc>
              <a:buNone/>
            </a:pPr>
            <a:r>
              <a:rPr lang="en-US" altLang="ja-JP" sz="2000" b="1" dirty="0"/>
              <a:t>3</a:t>
            </a:r>
            <a:r>
              <a:rPr lang="ja-JP" altLang="en-US" sz="2000" b="1" dirty="0"/>
              <a:t>）腕または脚の太さを測る</a:t>
            </a:r>
            <a:r>
              <a:rPr lang="en-US" altLang="ja-JP" sz="2000" b="1" baseline="30000" dirty="0"/>
              <a:t>1</a:t>
            </a:r>
            <a:r>
              <a:rPr lang="ja-JP" altLang="en-US" sz="2000" b="1" baseline="30000" dirty="0"/>
              <a:t>）</a:t>
            </a:r>
            <a:endParaRPr lang="ja-JP" altLang="en-US" sz="2000" b="1" dirty="0"/>
          </a:p>
          <a:p>
            <a:pPr marL="0" indent="0">
              <a:lnSpc>
                <a:spcPct val="120000"/>
              </a:lnSpc>
              <a:buNone/>
            </a:pPr>
            <a:r>
              <a:rPr lang="ja-JP" altLang="en-US" sz="2000" dirty="0"/>
              <a:t>定期的に（</a:t>
            </a:r>
            <a:r>
              <a:rPr lang="en-US" altLang="ja-JP" sz="2000" dirty="0"/>
              <a:t>1</a:t>
            </a:r>
            <a:r>
              <a:rPr lang="ja-JP" altLang="en-US" sz="2000" dirty="0"/>
              <a:t>カ月に</a:t>
            </a:r>
            <a:r>
              <a:rPr lang="en-US" altLang="ja-JP" sz="2000" dirty="0"/>
              <a:t>1</a:t>
            </a:r>
            <a:r>
              <a:rPr lang="ja-JP" altLang="en-US" sz="2000" dirty="0"/>
              <a:t>回程度）、</a:t>
            </a:r>
            <a:r>
              <a:rPr lang="ja-JP" altLang="en-US" sz="2000" b="1" dirty="0"/>
              <a:t>両方の腕または脚の太さを測ります</a:t>
            </a:r>
            <a:r>
              <a:rPr lang="ja-JP" altLang="en-US" sz="2000" dirty="0"/>
              <a:t>（図５）</a:t>
            </a:r>
            <a:r>
              <a:rPr lang="en-US" altLang="ja-JP" sz="2000" baseline="30000" dirty="0"/>
              <a:t>1</a:t>
            </a:r>
            <a:r>
              <a:rPr lang="ja-JP" altLang="en-US" sz="2000" baseline="30000" dirty="0"/>
              <a:t>）</a:t>
            </a:r>
            <a:r>
              <a:rPr lang="ja-JP" altLang="en-US" sz="2000" dirty="0"/>
              <a:t>。入浴後などの時間を決めて、同じ姿勢で測ります。腕の場合は</a:t>
            </a:r>
            <a:r>
              <a:rPr lang="ja-JP" altLang="en-US" sz="2000" b="1" dirty="0"/>
              <a:t>左右の太さの差が大きくなってきた</a:t>
            </a:r>
            <a:r>
              <a:rPr lang="ja-JP" altLang="en-US" sz="2000" dirty="0"/>
              <a:t>り</a:t>
            </a:r>
            <a:r>
              <a:rPr lang="en-US" altLang="ja-JP" sz="2000" baseline="30000" dirty="0"/>
              <a:t>1,2</a:t>
            </a:r>
            <a:r>
              <a:rPr lang="ja-JP" altLang="en-US" sz="2000" baseline="30000" dirty="0"/>
              <a:t>）</a:t>
            </a:r>
            <a:r>
              <a:rPr lang="ja-JP" altLang="en-US" sz="2000" dirty="0"/>
              <a:t>、脚の場合は</a:t>
            </a:r>
            <a:r>
              <a:rPr lang="ja-JP" altLang="en-US" sz="2000" b="1" dirty="0"/>
              <a:t>片側または両側が太くなってきたり</a:t>
            </a:r>
            <a:r>
              <a:rPr lang="ja-JP" altLang="en-US" sz="2000" dirty="0"/>
              <a:t>したとき</a:t>
            </a:r>
            <a:r>
              <a:rPr lang="en-US" altLang="ja-JP" sz="2000" baseline="30000" dirty="0"/>
              <a:t>1,3</a:t>
            </a:r>
            <a:r>
              <a:rPr lang="ja-JP" altLang="en-US" sz="2000" baseline="30000" dirty="0"/>
              <a:t>）</a:t>
            </a:r>
            <a:r>
              <a:rPr lang="ja-JP" altLang="en-US" sz="2000" dirty="0"/>
              <a:t>には、担当の医師に相談しましょう。</a:t>
            </a:r>
          </a:p>
          <a:p>
            <a:pPr marL="0" indent="0">
              <a:lnSpc>
                <a:spcPct val="100000"/>
              </a:lnSpc>
              <a:buNone/>
            </a:pPr>
            <a:endParaRPr kumimoji="1" lang="ja-JP" altLang="en-US" sz="1800" dirty="0"/>
          </a:p>
        </p:txBody>
      </p:sp>
      <p:pic>
        <p:nvPicPr>
          <p:cNvPr id="4" name="図 3">
            <a:extLst>
              <a:ext uri="{FF2B5EF4-FFF2-40B4-BE49-F238E27FC236}">
                <a16:creationId xmlns:a16="http://schemas.microsoft.com/office/drawing/2014/main" id="{BDE1F9A3-683B-45D4-9FEF-1D40E99391D1}"/>
              </a:ext>
            </a:extLst>
          </p:cNvPr>
          <p:cNvPicPr>
            <a:picLocks noChangeAspect="1"/>
          </p:cNvPicPr>
          <p:nvPr/>
        </p:nvPicPr>
        <p:blipFill>
          <a:blip r:embed="rId4"/>
          <a:stretch>
            <a:fillRect/>
          </a:stretch>
        </p:blipFill>
        <p:spPr>
          <a:xfrm>
            <a:off x="133619" y="58818"/>
            <a:ext cx="3942435" cy="2831508"/>
          </a:xfrm>
          <a:prstGeom prst="rect">
            <a:avLst/>
          </a:prstGeom>
        </p:spPr>
      </p:pic>
      <p:pic>
        <p:nvPicPr>
          <p:cNvPr id="5" name="図 4">
            <a:extLst>
              <a:ext uri="{FF2B5EF4-FFF2-40B4-BE49-F238E27FC236}">
                <a16:creationId xmlns:a16="http://schemas.microsoft.com/office/drawing/2014/main" id="{042016D9-0DA6-4297-9344-BB05D8D46F41}"/>
              </a:ext>
            </a:extLst>
          </p:cNvPr>
          <p:cNvPicPr>
            <a:picLocks noChangeAspect="1"/>
          </p:cNvPicPr>
          <p:nvPr/>
        </p:nvPicPr>
        <p:blipFill>
          <a:blip r:embed="rId5"/>
          <a:stretch>
            <a:fillRect/>
          </a:stretch>
        </p:blipFill>
        <p:spPr>
          <a:xfrm>
            <a:off x="371419" y="3106441"/>
            <a:ext cx="3774377" cy="3699807"/>
          </a:xfrm>
          <a:prstGeom prst="rect">
            <a:avLst/>
          </a:prstGeom>
        </p:spPr>
      </p:pic>
      <p:pic>
        <p:nvPicPr>
          <p:cNvPr id="2" name="オーディオ 1">
            <a:hlinkClick r:id="" action="ppaction://media"/>
            <a:extLst>
              <a:ext uri="{FF2B5EF4-FFF2-40B4-BE49-F238E27FC236}">
                <a16:creationId xmlns:a16="http://schemas.microsoft.com/office/drawing/2014/main" id="{A2444E9A-503D-491D-B6ED-EBCB0C803F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32481717"/>
      </p:ext>
    </p:extLst>
  </p:cSld>
  <p:clrMapOvr>
    <a:masterClrMapping/>
  </p:clrMapOvr>
  <mc:AlternateContent xmlns:mc="http://schemas.openxmlformats.org/markup-compatibility/2006">
    <mc:Choice xmlns:p14="http://schemas.microsoft.com/office/powerpoint/2010/main" Requires="p14">
      <p:transition spd="slow" p14:dur="2000" advTm="131718"/>
    </mc:Choice>
    <mc:Fallback>
      <p:transition spd="slow" advTm="13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710DA6F-0180-4227-A7E2-ACF4F2EF2FA9}"/>
              </a:ext>
            </a:extLst>
          </p:cNvPr>
          <p:cNvSpPr>
            <a:spLocks noGrp="1"/>
          </p:cNvSpPr>
          <p:nvPr>
            <p:ph idx="1"/>
          </p:nvPr>
        </p:nvSpPr>
        <p:spPr>
          <a:xfrm>
            <a:off x="303104" y="3429000"/>
            <a:ext cx="8621512" cy="3045418"/>
          </a:xfrm>
        </p:spPr>
        <p:txBody>
          <a:bodyPr>
            <a:normAutofit/>
          </a:bodyPr>
          <a:lstStyle/>
          <a:p>
            <a:pPr marL="0" indent="0">
              <a:lnSpc>
                <a:spcPct val="120000"/>
              </a:lnSpc>
              <a:buNone/>
            </a:pPr>
            <a:r>
              <a:rPr lang="ja-JP" altLang="en-US" sz="1400" b="1" dirty="0"/>
              <a:t>２）適度に体を動かして、リンパ液の流れを促す</a:t>
            </a:r>
            <a:r>
              <a:rPr lang="en-US" altLang="ja-JP" sz="1400" b="1" dirty="0"/>
              <a:t>1,5</a:t>
            </a:r>
            <a:r>
              <a:rPr lang="ja-JP" altLang="en-US" sz="1400" b="1" dirty="0"/>
              <a:t>）</a:t>
            </a:r>
          </a:p>
          <a:p>
            <a:pPr marL="0" indent="0">
              <a:lnSpc>
                <a:spcPct val="120000"/>
              </a:lnSpc>
              <a:buNone/>
            </a:pPr>
            <a:r>
              <a:rPr lang="ja-JP" altLang="en-US" sz="1400" dirty="0"/>
              <a:t>リンパ浮腫を予防するためには、生活の中でリンパ液の流れを妨げないような工夫をし、適度に体を動かすことでリンパ液の流れを促がしていきます。</a:t>
            </a:r>
          </a:p>
          <a:p>
            <a:pPr marL="0" indent="0">
              <a:lnSpc>
                <a:spcPct val="120000"/>
              </a:lnSpc>
              <a:buNone/>
            </a:pPr>
            <a:r>
              <a:rPr lang="ja-JP" altLang="en-US" sz="1400" dirty="0"/>
              <a:t>（</a:t>
            </a:r>
            <a:r>
              <a:rPr lang="en-US" altLang="ja-JP" sz="1400" dirty="0"/>
              <a:t>1</a:t>
            </a:r>
            <a:r>
              <a:rPr lang="ja-JP" altLang="en-US" sz="1400" dirty="0"/>
              <a:t>）リンパ液の流れを促す</a:t>
            </a:r>
          </a:p>
          <a:p>
            <a:pPr marL="0" indent="0">
              <a:lnSpc>
                <a:spcPct val="120000"/>
              </a:lnSpc>
              <a:buNone/>
            </a:pPr>
            <a:r>
              <a:rPr lang="ja-JP" altLang="en-US" sz="1400" dirty="0"/>
              <a:t>適度な運動は、リンパ浮腫の予防になるため、普段の生活の中でも体を動かすことを心がける</a:t>
            </a:r>
          </a:p>
          <a:p>
            <a:pPr marL="0" indent="0">
              <a:lnSpc>
                <a:spcPct val="120000"/>
              </a:lnSpc>
              <a:buNone/>
            </a:pPr>
            <a:r>
              <a:rPr lang="ja-JP" altLang="en-US" sz="1400" dirty="0"/>
              <a:t>セルフマッサージは自己判断で行わないで、担当医や看護師に相談する</a:t>
            </a:r>
          </a:p>
          <a:p>
            <a:pPr marL="0" indent="0">
              <a:lnSpc>
                <a:spcPct val="120000"/>
              </a:lnSpc>
              <a:buNone/>
            </a:pPr>
            <a:r>
              <a:rPr lang="ja-JP" altLang="en-US" sz="1400" b="1" dirty="0"/>
              <a:t>椅子に長時間座るときは、脚をのせる台を置いて、脚を高くする</a:t>
            </a:r>
            <a:r>
              <a:rPr lang="en-US" altLang="ja-JP" sz="1400" dirty="0"/>
              <a:t>3</a:t>
            </a:r>
            <a:r>
              <a:rPr lang="ja-JP" altLang="en-US" sz="1400" dirty="0"/>
              <a:t>）</a:t>
            </a:r>
          </a:p>
          <a:p>
            <a:pPr marL="0" indent="0">
              <a:lnSpc>
                <a:spcPct val="120000"/>
              </a:lnSpc>
              <a:buNone/>
            </a:pPr>
            <a:r>
              <a:rPr lang="ja-JP" altLang="en-US" sz="1400" b="1" dirty="0"/>
              <a:t>就寝時、疲れやむくみを感じるときは、腕や脚を少し高くして休む</a:t>
            </a:r>
            <a:r>
              <a:rPr lang="ja-JP" altLang="en-US" sz="1400" dirty="0"/>
              <a:t>（図６）</a:t>
            </a:r>
            <a:r>
              <a:rPr lang="en-US" altLang="ja-JP" sz="1400" dirty="0"/>
              <a:t>3,6</a:t>
            </a:r>
            <a:r>
              <a:rPr lang="ja-JP" altLang="en-US" sz="1400" dirty="0"/>
              <a:t>）</a:t>
            </a:r>
            <a:endParaRPr kumimoji="1" lang="ja-JP" altLang="en-US" sz="1400" dirty="0"/>
          </a:p>
        </p:txBody>
      </p:sp>
      <p:pic>
        <p:nvPicPr>
          <p:cNvPr id="4" name="図 3">
            <a:extLst>
              <a:ext uri="{FF2B5EF4-FFF2-40B4-BE49-F238E27FC236}">
                <a16:creationId xmlns:a16="http://schemas.microsoft.com/office/drawing/2014/main" id="{1F7E3B7C-DAD7-4830-9569-7357ADBB466C}"/>
              </a:ext>
            </a:extLst>
          </p:cNvPr>
          <p:cNvPicPr>
            <a:picLocks noChangeAspect="1"/>
          </p:cNvPicPr>
          <p:nvPr/>
        </p:nvPicPr>
        <p:blipFill>
          <a:blip r:embed="rId4"/>
          <a:stretch>
            <a:fillRect/>
          </a:stretch>
        </p:blipFill>
        <p:spPr>
          <a:xfrm>
            <a:off x="303104" y="86854"/>
            <a:ext cx="5127449" cy="2881070"/>
          </a:xfrm>
          <a:prstGeom prst="rect">
            <a:avLst/>
          </a:prstGeom>
        </p:spPr>
      </p:pic>
      <p:pic>
        <p:nvPicPr>
          <p:cNvPr id="2" name="オーディオ 1">
            <a:hlinkClick r:id="" action="ppaction://media"/>
            <a:extLst>
              <a:ext uri="{FF2B5EF4-FFF2-40B4-BE49-F238E27FC236}">
                <a16:creationId xmlns:a16="http://schemas.microsoft.com/office/drawing/2014/main" id="{18919D3B-C993-434E-AD44-BC3D3C664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43031184"/>
      </p:ext>
    </p:extLst>
  </p:cSld>
  <p:clrMapOvr>
    <a:masterClrMapping/>
  </p:clrMapOvr>
  <mc:AlternateContent xmlns:mc="http://schemas.openxmlformats.org/markup-compatibility/2006">
    <mc:Choice xmlns:p14="http://schemas.microsoft.com/office/powerpoint/2010/main" Requires="p14">
      <p:transition spd="slow" p14:dur="2000" advTm="132676"/>
    </mc:Choice>
    <mc:Fallback>
      <p:transition spd="slow" advTm="13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4CF88EF-A2D2-476E-A997-6AF6ADA637A5}"/>
              </a:ext>
            </a:extLst>
          </p:cNvPr>
          <p:cNvSpPr>
            <a:spLocks noGrp="1"/>
          </p:cNvSpPr>
          <p:nvPr>
            <p:ph idx="1"/>
          </p:nvPr>
        </p:nvSpPr>
        <p:spPr>
          <a:xfrm>
            <a:off x="310935" y="268045"/>
            <a:ext cx="8678082" cy="6287737"/>
          </a:xfrm>
        </p:spPr>
        <p:txBody>
          <a:bodyPr>
            <a:normAutofit/>
          </a:bodyPr>
          <a:lstStyle/>
          <a:p>
            <a:pPr marL="0" indent="0">
              <a:lnSpc>
                <a:spcPct val="120000"/>
              </a:lnSpc>
              <a:buNone/>
            </a:pPr>
            <a:r>
              <a:rPr lang="ja-JP" altLang="en-US" sz="1600" b="1" dirty="0"/>
              <a:t>３）保湿などのスキンケアを行い、感染を予防する</a:t>
            </a:r>
            <a:r>
              <a:rPr lang="en-US" altLang="ja-JP" sz="1600" b="1" dirty="0"/>
              <a:t>1,3,5,7</a:t>
            </a:r>
            <a:r>
              <a:rPr lang="ja-JP" altLang="en-US" sz="1600" b="1" dirty="0"/>
              <a:t>）</a:t>
            </a:r>
          </a:p>
          <a:p>
            <a:pPr marL="0" indent="0">
              <a:lnSpc>
                <a:spcPct val="120000"/>
              </a:lnSpc>
              <a:buNone/>
            </a:pPr>
            <a:r>
              <a:rPr lang="ja-JP" altLang="en-US" sz="1600" dirty="0"/>
              <a:t>リンパ液の流れが滞ると、その部位に感染を生じやすくなります。そのため、皮膚の清潔と湿度を保つことで、感染を予防します。</a:t>
            </a:r>
          </a:p>
          <a:p>
            <a:pPr marL="0" indent="0">
              <a:lnSpc>
                <a:spcPct val="120000"/>
              </a:lnSpc>
              <a:buNone/>
            </a:pPr>
            <a:r>
              <a:rPr lang="ja-JP" altLang="en-US" sz="1600" dirty="0"/>
              <a:t>（</a:t>
            </a:r>
            <a:r>
              <a:rPr lang="en-US" altLang="ja-JP" sz="1600" dirty="0"/>
              <a:t>1</a:t>
            </a:r>
            <a:r>
              <a:rPr lang="ja-JP" altLang="en-US" sz="1600" dirty="0"/>
              <a:t>）清潔を保つ</a:t>
            </a:r>
          </a:p>
          <a:p>
            <a:pPr marL="0" indent="0">
              <a:lnSpc>
                <a:spcPct val="120000"/>
              </a:lnSpc>
              <a:buNone/>
            </a:pPr>
            <a:r>
              <a:rPr lang="ja-JP" altLang="en-US" sz="1600" dirty="0"/>
              <a:t>せっけんを泡立てて皮膚（しわや指の間）を洗い、よく流してから水分を拭き取る</a:t>
            </a:r>
          </a:p>
          <a:p>
            <a:pPr marL="0" indent="0">
              <a:lnSpc>
                <a:spcPct val="120000"/>
              </a:lnSpc>
              <a:buNone/>
            </a:pPr>
            <a:r>
              <a:rPr lang="ja-JP" altLang="en-US" sz="1600" dirty="0"/>
              <a:t>（</a:t>
            </a:r>
            <a:r>
              <a:rPr lang="en-US" altLang="ja-JP" sz="1600" dirty="0"/>
              <a:t>2</a:t>
            </a:r>
            <a:r>
              <a:rPr lang="ja-JP" altLang="en-US" sz="1600" dirty="0"/>
              <a:t>）皮膚からの感染を防ぐ</a:t>
            </a:r>
            <a:r>
              <a:rPr lang="en-US" altLang="ja-JP" sz="1600" dirty="0"/>
              <a:t>1, 5</a:t>
            </a:r>
            <a:r>
              <a:rPr lang="ja-JP" altLang="en-US" sz="1600" dirty="0"/>
              <a:t>）</a:t>
            </a:r>
          </a:p>
          <a:p>
            <a:pPr marL="0" indent="0">
              <a:lnSpc>
                <a:spcPct val="120000"/>
              </a:lnSpc>
              <a:buNone/>
            </a:pPr>
            <a:r>
              <a:rPr lang="ja-JP" altLang="en-US" sz="1600" dirty="0"/>
              <a:t>保湿剤や保湿クリームを塗り、皮膚を常に潤いのある状態にする</a:t>
            </a:r>
            <a:r>
              <a:rPr lang="en-US" altLang="ja-JP" sz="1600" dirty="0"/>
              <a:t>6</a:t>
            </a:r>
            <a:r>
              <a:rPr lang="ja-JP" altLang="en-US" sz="1600" dirty="0"/>
              <a:t>）</a:t>
            </a:r>
          </a:p>
          <a:p>
            <a:pPr marL="0" indent="0">
              <a:lnSpc>
                <a:spcPct val="120000"/>
              </a:lnSpc>
              <a:buNone/>
            </a:pPr>
            <a:r>
              <a:rPr lang="ja-JP" altLang="en-US" sz="1600" dirty="0"/>
              <a:t>皮膚の病気（水虫など）は、皮膚科で治療する</a:t>
            </a:r>
            <a:r>
              <a:rPr lang="en-US" altLang="ja-JP" sz="1600" dirty="0"/>
              <a:t>3</a:t>
            </a:r>
            <a:r>
              <a:rPr lang="ja-JP" altLang="en-US" sz="1600" dirty="0"/>
              <a:t>）</a:t>
            </a:r>
          </a:p>
          <a:p>
            <a:pPr marL="0" indent="0">
              <a:lnSpc>
                <a:spcPct val="120000"/>
              </a:lnSpc>
              <a:buNone/>
            </a:pPr>
            <a:r>
              <a:rPr lang="ja-JP" altLang="en-US" sz="1600" dirty="0"/>
              <a:t>傷や虫刺され、やけどなどから、皮膚を守る</a:t>
            </a:r>
            <a:r>
              <a:rPr lang="en-US" altLang="ja-JP" sz="1600" dirty="0"/>
              <a:t>3,6</a:t>
            </a:r>
            <a:r>
              <a:rPr lang="ja-JP" altLang="en-US" sz="1600" dirty="0"/>
              <a:t>）</a:t>
            </a:r>
          </a:p>
          <a:p>
            <a:pPr marL="0" indent="0">
              <a:lnSpc>
                <a:spcPct val="120000"/>
              </a:lnSpc>
              <a:buNone/>
            </a:pPr>
            <a:r>
              <a:rPr lang="ja-JP" altLang="en-US" sz="1600" dirty="0"/>
              <a:t>揚げものや熱いものを持つときは、ミトン（鍋つかみ）や炊事用の手袋を使う</a:t>
            </a:r>
          </a:p>
          <a:p>
            <a:pPr marL="0" indent="0">
              <a:lnSpc>
                <a:spcPct val="120000"/>
              </a:lnSpc>
              <a:buNone/>
            </a:pPr>
            <a:r>
              <a:rPr lang="ja-JP" altLang="en-US" sz="1600" dirty="0"/>
              <a:t>野外活動やガーデニングをするときは、ゴム手袋や長袖、長ズボンなどで皮膚をおおう</a:t>
            </a:r>
          </a:p>
          <a:p>
            <a:pPr marL="0" indent="0">
              <a:lnSpc>
                <a:spcPct val="120000"/>
              </a:lnSpc>
              <a:buNone/>
            </a:pPr>
            <a:r>
              <a:rPr lang="ja-JP" altLang="en-US" sz="1600" b="1" dirty="0"/>
              <a:t>４）肥満を予防する</a:t>
            </a:r>
            <a:r>
              <a:rPr lang="en-US" altLang="ja-JP" sz="1600" b="1" dirty="0"/>
              <a:t>1,3,5</a:t>
            </a:r>
            <a:r>
              <a:rPr lang="ja-JP" altLang="en-US" sz="1600" b="1" dirty="0"/>
              <a:t>）</a:t>
            </a:r>
          </a:p>
          <a:p>
            <a:pPr marL="0" indent="0">
              <a:lnSpc>
                <a:spcPct val="120000"/>
              </a:lnSpc>
              <a:buNone/>
            </a:pPr>
            <a:r>
              <a:rPr lang="ja-JP" altLang="en-US" sz="1600" dirty="0"/>
              <a:t>体重が増えると、リンパ浮腫になるリスクが高まります。適切な体重を保ちましょう。</a:t>
            </a:r>
          </a:p>
          <a:p>
            <a:pPr marL="0" indent="0">
              <a:lnSpc>
                <a:spcPct val="120000"/>
              </a:lnSpc>
              <a:buNone/>
            </a:pPr>
            <a:r>
              <a:rPr lang="ja-JP" altLang="en-US" sz="1600" dirty="0"/>
              <a:t>バランスよく食事をとる</a:t>
            </a:r>
          </a:p>
          <a:p>
            <a:pPr marL="0" indent="0">
              <a:lnSpc>
                <a:spcPct val="120000"/>
              </a:lnSpc>
              <a:buNone/>
            </a:pPr>
            <a:r>
              <a:rPr lang="ja-JP" altLang="en-US" sz="1600" dirty="0"/>
              <a:t>定期的に体重を測る</a:t>
            </a:r>
          </a:p>
        </p:txBody>
      </p:sp>
      <p:pic>
        <p:nvPicPr>
          <p:cNvPr id="2" name="オーディオ 1">
            <a:hlinkClick r:id="" action="ppaction://media"/>
            <a:extLst>
              <a:ext uri="{FF2B5EF4-FFF2-40B4-BE49-F238E27FC236}">
                <a16:creationId xmlns:a16="http://schemas.microsoft.com/office/drawing/2014/main" id="{B2A5E8E5-9DDE-438B-B56F-9923357C71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29856601"/>
      </p:ext>
    </p:extLst>
  </p:cSld>
  <p:clrMapOvr>
    <a:masterClrMapping/>
  </p:clrMapOvr>
  <mc:AlternateContent xmlns:mc="http://schemas.openxmlformats.org/markup-compatibility/2006">
    <mc:Choice xmlns:p14="http://schemas.microsoft.com/office/powerpoint/2010/main" Requires="p14">
      <p:transition spd="slow" p14:dur="2000" advTm="109891"/>
    </mc:Choice>
    <mc:Fallback>
      <p:transition spd="slow" advTm="10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BCABF-5676-440D-91AA-D48A7C14E89E}"/>
              </a:ext>
            </a:extLst>
          </p:cNvPr>
          <p:cNvSpPr>
            <a:spLocks noGrp="1"/>
          </p:cNvSpPr>
          <p:nvPr>
            <p:ph type="title"/>
          </p:nvPr>
        </p:nvSpPr>
        <p:spPr/>
        <p:txBody>
          <a:bodyPr/>
          <a:lstStyle/>
          <a:p>
            <a:r>
              <a:rPr kumimoji="1" lang="en-US" altLang="ja-JP" dirty="0"/>
              <a:t>AA</a:t>
            </a:r>
            <a:r>
              <a:rPr kumimoji="1" lang="ja-JP" altLang="en-US" dirty="0"/>
              <a:t>のアンケート欄への記入方法</a:t>
            </a:r>
          </a:p>
        </p:txBody>
      </p:sp>
      <p:sp>
        <p:nvSpPr>
          <p:cNvPr id="3" name="コンテンツ プレースホルダー 2">
            <a:extLst>
              <a:ext uri="{FF2B5EF4-FFF2-40B4-BE49-F238E27FC236}">
                <a16:creationId xmlns:a16="http://schemas.microsoft.com/office/drawing/2014/main" id="{AB6C8B77-2360-4014-99B2-56E09EDE5E30}"/>
              </a:ext>
            </a:extLst>
          </p:cNvPr>
          <p:cNvSpPr>
            <a:spLocks noGrp="1"/>
          </p:cNvSpPr>
          <p:nvPr>
            <p:ph idx="1"/>
          </p:nvPr>
        </p:nvSpPr>
        <p:spPr>
          <a:xfrm>
            <a:off x="148590" y="1825624"/>
            <a:ext cx="8995410" cy="4833793"/>
          </a:xfrm>
        </p:spPr>
        <p:txBody>
          <a:bodyPr>
            <a:normAutofit fontScale="92500" lnSpcReduction="20000"/>
          </a:bodyPr>
          <a:lstStyle/>
          <a:p>
            <a:pPr>
              <a:lnSpc>
                <a:spcPct val="120000"/>
              </a:lnSpc>
            </a:pPr>
            <a:r>
              <a:rPr kumimoji="1" lang="ja-JP" altLang="en-US" dirty="0"/>
              <a:t>学籍番号、氏名の記入は必要ありません。</a:t>
            </a:r>
            <a:endParaRPr kumimoji="1" lang="en-US" altLang="ja-JP" dirty="0"/>
          </a:p>
          <a:p>
            <a:pPr>
              <a:lnSpc>
                <a:spcPct val="120000"/>
              </a:lnSpc>
            </a:pPr>
            <a:endParaRPr kumimoji="1" lang="en-US" altLang="ja-JP" dirty="0"/>
          </a:p>
          <a:p>
            <a:pPr>
              <a:lnSpc>
                <a:spcPct val="120000"/>
              </a:lnSpc>
            </a:pPr>
            <a:r>
              <a:rPr lang="ja-JP" altLang="en-US" dirty="0"/>
              <a:t>課題と記入し、本文を記入してください。</a:t>
            </a:r>
            <a:endParaRPr lang="en-US" altLang="ja-JP" dirty="0"/>
          </a:p>
          <a:p>
            <a:pPr>
              <a:lnSpc>
                <a:spcPct val="120000"/>
              </a:lnSpc>
            </a:pPr>
            <a:r>
              <a:rPr lang="en-US" altLang="ja-JP" dirty="0"/>
              <a:t>AA</a:t>
            </a:r>
            <a:r>
              <a:rPr lang="ja-JP" altLang="en-US" dirty="0"/>
              <a:t>の容量制限によって字数が一定数超えた場合、送信ができなくなることがあります。その場合、再送信が可能ですので、全体の字数を自分で調整して送信を試みてください。</a:t>
            </a:r>
            <a:endParaRPr lang="en-US" altLang="ja-JP" dirty="0"/>
          </a:p>
          <a:p>
            <a:pPr>
              <a:lnSpc>
                <a:spcPct val="120000"/>
              </a:lnSpc>
            </a:pPr>
            <a:r>
              <a:rPr lang="ja-JP" altLang="en-US" dirty="0"/>
              <a:t>その上で、</a:t>
            </a:r>
            <a:r>
              <a:rPr lang="en-US" altLang="ja-JP" dirty="0"/>
              <a:t>AA</a:t>
            </a:r>
            <a:r>
              <a:rPr lang="ja-JP" altLang="en-US" dirty="0"/>
              <a:t>上に送信できないときは</a:t>
            </a:r>
            <a:r>
              <a:rPr lang="en-US" altLang="ja-JP" dirty="0">
                <a:solidFill>
                  <a:srgbClr val="FF0000"/>
                </a:solidFill>
              </a:rPr>
              <a:t>a-kimura@paz.ac.jp</a:t>
            </a:r>
            <a:r>
              <a:rPr lang="ja-JP" altLang="en-US" dirty="0"/>
              <a:t>にその旨を連絡して、本文に回答を記述して送信してください。</a:t>
            </a:r>
            <a:endParaRPr lang="en-US" altLang="ja-JP" dirty="0"/>
          </a:p>
          <a:p>
            <a:endParaRPr lang="en-US" altLang="ja-JP" dirty="0"/>
          </a:p>
        </p:txBody>
      </p:sp>
      <p:pic>
        <p:nvPicPr>
          <p:cNvPr id="5" name="オーディオ 4">
            <a:hlinkClick r:id="" action="ppaction://media"/>
            <a:extLst>
              <a:ext uri="{FF2B5EF4-FFF2-40B4-BE49-F238E27FC236}">
                <a16:creationId xmlns:a16="http://schemas.microsoft.com/office/drawing/2014/main" id="{5DAE9BAD-E3BA-4C43-BFAE-F61C5F51E4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62860639"/>
      </p:ext>
    </p:extLst>
  </p:cSld>
  <p:clrMapOvr>
    <a:masterClrMapping/>
  </p:clrMapOvr>
  <mc:AlternateContent xmlns:mc="http://schemas.openxmlformats.org/markup-compatibility/2006">
    <mc:Choice xmlns:p14="http://schemas.microsoft.com/office/powerpoint/2010/main" Requires="p14">
      <p:transition spd="slow" p14:dur="2000" advTm="8610"/>
    </mc:Choice>
    <mc:Fallback>
      <p:transition spd="slow" advTm="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DBB2804-6CBC-45CB-94F2-B17B088FD2A9}"/>
              </a:ext>
            </a:extLst>
          </p:cNvPr>
          <p:cNvSpPr>
            <a:spLocks noGrp="1"/>
          </p:cNvSpPr>
          <p:nvPr>
            <p:ph idx="1"/>
          </p:nvPr>
        </p:nvSpPr>
        <p:spPr>
          <a:xfrm>
            <a:off x="349679" y="221550"/>
            <a:ext cx="8546347" cy="5853786"/>
          </a:xfrm>
        </p:spPr>
        <p:txBody>
          <a:bodyPr>
            <a:normAutofit fontScale="70000" lnSpcReduction="20000"/>
          </a:bodyPr>
          <a:lstStyle/>
          <a:p>
            <a:pPr marL="0" indent="0">
              <a:lnSpc>
                <a:spcPct val="120000"/>
              </a:lnSpc>
              <a:buNone/>
            </a:pPr>
            <a:r>
              <a:rPr lang="ja-JP" altLang="en-US" sz="2900" b="1" dirty="0"/>
              <a:t>５）体に負担を掛けない</a:t>
            </a:r>
          </a:p>
          <a:p>
            <a:pPr marL="0" indent="0">
              <a:lnSpc>
                <a:spcPct val="120000"/>
              </a:lnSpc>
              <a:buNone/>
            </a:pPr>
            <a:r>
              <a:rPr lang="ja-JP" altLang="en-US" sz="2900" dirty="0"/>
              <a:t>リンパ浮腫を予防するためには、生活するうえで無理をしすぎないことが大切です。周囲の人の力を上手に借りましょう。</a:t>
            </a:r>
          </a:p>
          <a:p>
            <a:pPr marL="0" indent="0">
              <a:lnSpc>
                <a:spcPct val="120000"/>
              </a:lnSpc>
              <a:buNone/>
            </a:pPr>
            <a:r>
              <a:rPr lang="ja-JP" altLang="en-US" sz="2900" dirty="0"/>
              <a:t>家事や仕事は、休憩を入れる</a:t>
            </a:r>
          </a:p>
          <a:p>
            <a:pPr marL="0" indent="0">
              <a:lnSpc>
                <a:spcPct val="120000"/>
              </a:lnSpc>
              <a:buNone/>
            </a:pPr>
            <a:r>
              <a:rPr lang="ja-JP" altLang="en-US" sz="2900" dirty="0"/>
              <a:t>長時間の入浴などで、過度に体を温めすぎないようにする</a:t>
            </a:r>
          </a:p>
          <a:p>
            <a:pPr marL="0" indent="0">
              <a:lnSpc>
                <a:spcPct val="120000"/>
              </a:lnSpc>
              <a:buNone/>
            </a:pPr>
            <a:r>
              <a:rPr lang="ja-JP" altLang="en-US" sz="2900" dirty="0"/>
              <a:t>重いものを長時間持ち続ける場合は、カートなどを利用する</a:t>
            </a:r>
            <a:endParaRPr lang="en-US" altLang="ja-JP" sz="2900" dirty="0"/>
          </a:p>
          <a:p>
            <a:pPr marL="0" indent="0">
              <a:lnSpc>
                <a:spcPct val="120000"/>
              </a:lnSpc>
              <a:buNone/>
            </a:pPr>
            <a:endParaRPr lang="ja-JP" altLang="en-US" sz="2900" dirty="0"/>
          </a:p>
          <a:p>
            <a:pPr marL="0" indent="0">
              <a:lnSpc>
                <a:spcPct val="120000"/>
              </a:lnSpc>
              <a:buNone/>
            </a:pPr>
            <a:r>
              <a:rPr lang="ja-JP" altLang="en-US" sz="2900" b="1" dirty="0"/>
              <a:t>５．こんなときは相談しましょう</a:t>
            </a:r>
          </a:p>
          <a:p>
            <a:pPr marL="0" indent="0">
              <a:lnSpc>
                <a:spcPct val="120000"/>
              </a:lnSpc>
              <a:buNone/>
            </a:pPr>
            <a:r>
              <a:rPr lang="ja-JP" altLang="en-US" sz="2900" dirty="0"/>
              <a:t>治療でリンパ節を切除した腕や脚、放射線治療をした周りの部分が、むくんでいる、重い、だるいと感じたときには、いつから、どこが、どんな様子かを、担当の医師に相談しましょう。</a:t>
            </a:r>
          </a:p>
          <a:p>
            <a:pPr marL="0" indent="0">
              <a:lnSpc>
                <a:spcPct val="120000"/>
              </a:lnSpc>
              <a:buNone/>
            </a:pPr>
            <a:r>
              <a:rPr lang="ja-JP" altLang="en-US" sz="2900" dirty="0"/>
              <a:t>皮膚に赤い斑点が広がり熱いと感じる、高熱が出る、痛みがあるなどの症状があるときには、蜂窩織炎の可能性があるため、腫れた部分を冷やしながら、できるだけ早く医療機関を受診しましょう。</a:t>
            </a:r>
          </a:p>
          <a:p>
            <a:endParaRPr kumimoji="1" lang="ja-JP" altLang="en-US" dirty="0"/>
          </a:p>
        </p:txBody>
      </p:sp>
      <p:pic>
        <p:nvPicPr>
          <p:cNvPr id="2" name="オーディオ 1">
            <a:hlinkClick r:id="" action="ppaction://media"/>
            <a:extLst>
              <a:ext uri="{FF2B5EF4-FFF2-40B4-BE49-F238E27FC236}">
                <a16:creationId xmlns:a16="http://schemas.microsoft.com/office/drawing/2014/main" id="{5F8D0533-0D73-4597-9E2A-5809CCABF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73342592"/>
      </p:ext>
    </p:extLst>
  </p:cSld>
  <p:clrMapOvr>
    <a:masterClrMapping/>
  </p:clrMapOvr>
  <mc:AlternateContent xmlns:mc="http://schemas.openxmlformats.org/markup-compatibility/2006">
    <mc:Choice xmlns:p14="http://schemas.microsoft.com/office/powerpoint/2010/main" Requires="p14">
      <p:transition spd="slow" p14:dur="2000" advTm="66422"/>
    </mc:Choice>
    <mc:Fallback>
      <p:transition spd="slow" advTm="6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56315F5-4FC5-43BF-B356-93E922781438}"/>
              </a:ext>
            </a:extLst>
          </p:cNvPr>
          <p:cNvSpPr>
            <a:spLocks noGrp="1"/>
          </p:cNvSpPr>
          <p:nvPr>
            <p:ph idx="1"/>
          </p:nvPr>
        </p:nvSpPr>
        <p:spPr>
          <a:xfrm>
            <a:off x="473667" y="531517"/>
            <a:ext cx="8461106" cy="5187358"/>
          </a:xfrm>
        </p:spPr>
        <p:txBody>
          <a:bodyPr>
            <a:normAutofit/>
          </a:bodyPr>
          <a:lstStyle/>
          <a:p>
            <a:pPr marL="0" indent="0">
              <a:buNone/>
            </a:pPr>
            <a:r>
              <a:rPr lang="ja-JP" altLang="en-US" sz="1600" b="1" dirty="0"/>
              <a:t>「リンパ浮腫」参考文献</a:t>
            </a:r>
            <a:endParaRPr lang="en-US" altLang="ja-JP" sz="1600" b="1" dirty="0"/>
          </a:p>
          <a:p>
            <a:pPr marL="0" indent="0">
              <a:buNone/>
            </a:pPr>
            <a:endParaRPr lang="ja-JP" altLang="en-US" sz="1600" b="1" dirty="0"/>
          </a:p>
          <a:p>
            <a:pPr marL="0" indent="0">
              <a:buNone/>
            </a:pPr>
            <a:r>
              <a:rPr lang="en-US" altLang="ja-JP" sz="1600" dirty="0"/>
              <a:t>1</a:t>
            </a:r>
            <a:r>
              <a:rPr lang="ja-JP" altLang="en-US" sz="1600" dirty="0"/>
              <a:t>）	日本リンパ浮腫学会編．リンパ浮腫診療ガイドライン</a:t>
            </a:r>
            <a:r>
              <a:rPr lang="en-US" altLang="ja-JP" sz="1600" dirty="0"/>
              <a:t>2018</a:t>
            </a:r>
            <a:r>
              <a:rPr lang="ja-JP" altLang="en-US" sz="1600" dirty="0"/>
              <a:t>年版，金原出版</a:t>
            </a:r>
          </a:p>
          <a:p>
            <a:pPr marL="0" indent="0">
              <a:buNone/>
            </a:pPr>
            <a:r>
              <a:rPr lang="en-US" altLang="ja-JP" sz="1600" dirty="0"/>
              <a:t>2</a:t>
            </a:r>
            <a:r>
              <a:rPr lang="ja-JP" altLang="en-US" sz="1600" dirty="0"/>
              <a:t>）	日本乳癌学会編．乳癌診療ガイドライン</a:t>
            </a:r>
            <a:r>
              <a:rPr lang="en-US" altLang="ja-JP" sz="1600" dirty="0"/>
              <a:t>1</a:t>
            </a:r>
            <a:r>
              <a:rPr lang="ja-JP" altLang="en-US" sz="1600" dirty="0"/>
              <a:t>治療編</a:t>
            </a:r>
            <a:r>
              <a:rPr lang="en-US" altLang="ja-JP" sz="1600" dirty="0"/>
              <a:t>2018</a:t>
            </a:r>
            <a:r>
              <a:rPr lang="ja-JP" altLang="en-US" sz="1600" dirty="0"/>
              <a:t>年版，金原出版</a:t>
            </a:r>
          </a:p>
          <a:p>
            <a:pPr marL="0" indent="0">
              <a:buNone/>
            </a:pPr>
            <a:r>
              <a:rPr lang="en-US" altLang="ja-JP" sz="1600" dirty="0"/>
              <a:t>3</a:t>
            </a:r>
            <a:r>
              <a:rPr lang="ja-JP" altLang="en-US" sz="1600" dirty="0"/>
              <a:t>）	日本婦人科腫瘍学会編．患者さんとご家族のための子宮頸がん・子宮体がん・卵巣がん治療ガイドライン第</a:t>
            </a:r>
            <a:r>
              <a:rPr lang="en-US" altLang="ja-JP" sz="1600" dirty="0"/>
              <a:t>2</a:t>
            </a:r>
            <a:r>
              <a:rPr lang="ja-JP" altLang="en-US" sz="1600" dirty="0"/>
              <a:t>版．</a:t>
            </a:r>
            <a:r>
              <a:rPr lang="en-US" altLang="ja-JP" sz="1600" dirty="0"/>
              <a:t>2016</a:t>
            </a:r>
            <a:r>
              <a:rPr lang="ja-JP" altLang="en-US" sz="1600" dirty="0"/>
              <a:t>年，金原出版</a:t>
            </a:r>
          </a:p>
          <a:p>
            <a:pPr marL="0" indent="0">
              <a:buNone/>
            </a:pPr>
            <a:r>
              <a:rPr lang="en-US" altLang="ja-JP" sz="1600" dirty="0"/>
              <a:t>4</a:t>
            </a:r>
            <a:r>
              <a:rPr lang="ja-JP" altLang="en-US" sz="1600" dirty="0"/>
              <a:t>）	日本がんサポーティブケア学会　リンパ浮腫部会編．</a:t>
            </a:r>
            <a:r>
              <a:rPr lang="en-US" altLang="ja-JP" sz="1600" dirty="0"/>
              <a:t>Q&amp;A</a:t>
            </a:r>
            <a:r>
              <a:rPr lang="ja-JP" altLang="en-US" sz="1600" dirty="0"/>
              <a:t>で学ぶ　リンパ浮腫の診療．</a:t>
            </a:r>
            <a:r>
              <a:rPr lang="en-US" altLang="ja-JP" sz="1600" dirty="0"/>
              <a:t>2019</a:t>
            </a:r>
            <a:r>
              <a:rPr lang="ja-JP" altLang="en-US" sz="1600" dirty="0"/>
              <a:t>年，医歯薬出版</a:t>
            </a:r>
          </a:p>
          <a:p>
            <a:pPr marL="0" indent="0">
              <a:buNone/>
            </a:pPr>
            <a:r>
              <a:rPr lang="en-US" altLang="ja-JP" sz="1600" dirty="0"/>
              <a:t>5</a:t>
            </a:r>
            <a:r>
              <a:rPr lang="ja-JP" altLang="en-US" sz="1600" dirty="0"/>
              <a:t>）	</a:t>
            </a:r>
            <a:r>
              <a:rPr lang="en-US" altLang="ja-JP" sz="1600" dirty="0"/>
              <a:t>American Cancer Society </a:t>
            </a:r>
            <a:r>
              <a:rPr lang="ja-JP" altLang="en-US" sz="1600" dirty="0"/>
              <a:t>ウェブサイト</a:t>
            </a:r>
            <a:r>
              <a:rPr lang="en-US" altLang="ja-JP" sz="1600" dirty="0"/>
              <a:t>. https://www.cancer.org/, What Is Cancer-related Lymphedema?; 2016</a:t>
            </a:r>
            <a:r>
              <a:rPr lang="ja-JP" altLang="en-US" sz="1600" dirty="0"/>
              <a:t>（閲覧日：</a:t>
            </a:r>
            <a:r>
              <a:rPr lang="en-US" altLang="ja-JP" sz="1600" dirty="0"/>
              <a:t>2019</a:t>
            </a:r>
            <a:r>
              <a:rPr lang="ja-JP" altLang="en-US" sz="1600" dirty="0"/>
              <a:t>年</a:t>
            </a:r>
            <a:r>
              <a:rPr lang="en-US" altLang="ja-JP" sz="1600" dirty="0"/>
              <a:t>9</a:t>
            </a:r>
            <a:r>
              <a:rPr lang="ja-JP" altLang="en-US" sz="1600" dirty="0"/>
              <a:t>月</a:t>
            </a:r>
            <a:r>
              <a:rPr lang="en-US" altLang="ja-JP" sz="1600" dirty="0"/>
              <a:t>26</a:t>
            </a:r>
            <a:r>
              <a:rPr lang="ja-JP" altLang="en-US" sz="1600" dirty="0"/>
              <a:t>日）</a:t>
            </a:r>
          </a:p>
          <a:p>
            <a:pPr marL="0" indent="0">
              <a:buNone/>
            </a:pPr>
            <a:r>
              <a:rPr lang="en-US" altLang="ja-JP" sz="1600" dirty="0"/>
              <a:t>6</a:t>
            </a:r>
            <a:r>
              <a:rPr lang="ja-JP" altLang="en-US" sz="1600" dirty="0"/>
              <a:t>）	</a:t>
            </a:r>
            <a:r>
              <a:rPr lang="en-US" altLang="ja-JP" sz="1600" dirty="0" err="1"/>
              <a:t>Cancer.Net</a:t>
            </a:r>
            <a:r>
              <a:rPr lang="ja-JP" altLang="en-US" sz="1600" dirty="0"/>
              <a:t>ウェブサイト</a:t>
            </a:r>
            <a:r>
              <a:rPr lang="en-US" altLang="ja-JP" sz="1600" dirty="0"/>
              <a:t>. https://www.cancer.net/, Lymphedema; 2019</a:t>
            </a:r>
            <a:r>
              <a:rPr lang="ja-JP" altLang="en-US" sz="1600" dirty="0"/>
              <a:t>（閲覧日</a:t>
            </a:r>
            <a:r>
              <a:rPr lang="en-US" altLang="ja-JP" sz="1600" dirty="0"/>
              <a:t>2019</a:t>
            </a:r>
            <a:r>
              <a:rPr lang="ja-JP" altLang="en-US" sz="1600" dirty="0"/>
              <a:t>年</a:t>
            </a:r>
            <a:r>
              <a:rPr lang="en-US" altLang="ja-JP" sz="1600" dirty="0"/>
              <a:t>9</a:t>
            </a:r>
            <a:r>
              <a:rPr lang="ja-JP" altLang="en-US" sz="1600" dirty="0"/>
              <a:t>月</a:t>
            </a:r>
            <a:r>
              <a:rPr lang="en-US" altLang="ja-JP" sz="1600" dirty="0"/>
              <a:t>26</a:t>
            </a:r>
            <a:r>
              <a:rPr lang="ja-JP" altLang="en-US" sz="1600" dirty="0"/>
              <a:t>日）</a:t>
            </a:r>
          </a:p>
          <a:p>
            <a:pPr marL="0" indent="0">
              <a:buNone/>
            </a:pPr>
            <a:r>
              <a:rPr lang="en-US" altLang="ja-JP" sz="1600" dirty="0"/>
              <a:t>7</a:t>
            </a:r>
            <a:r>
              <a:rPr lang="ja-JP" altLang="en-US" sz="1600" dirty="0"/>
              <a:t>）	森田達也ほか監修．緩和ケアレジデントマニュアル．</a:t>
            </a:r>
            <a:r>
              <a:rPr lang="en-US" altLang="ja-JP" sz="1600" dirty="0"/>
              <a:t>2016</a:t>
            </a:r>
            <a:r>
              <a:rPr lang="ja-JP" altLang="en-US" sz="1600" dirty="0"/>
              <a:t>年，医学書院</a:t>
            </a:r>
          </a:p>
          <a:p>
            <a:pPr marL="0" indent="0">
              <a:buNone/>
            </a:pPr>
            <a:r>
              <a:rPr lang="en-US" altLang="ja-JP" sz="1600" dirty="0"/>
              <a:t>8</a:t>
            </a:r>
            <a:r>
              <a:rPr lang="ja-JP" altLang="en-US" sz="1600" dirty="0"/>
              <a:t>）	</a:t>
            </a:r>
            <a:r>
              <a:rPr lang="en-US" altLang="ja-JP" sz="1600" dirty="0"/>
              <a:t>N. I. </a:t>
            </a:r>
            <a:r>
              <a:rPr lang="en-US" altLang="ja-JP" sz="1600" dirty="0" err="1"/>
              <a:t>Cherny</a:t>
            </a:r>
            <a:r>
              <a:rPr lang="en-US" altLang="ja-JP" sz="1600" dirty="0"/>
              <a:t>, M. T. Fallon, S. </a:t>
            </a:r>
            <a:r>
              <a:rPr lang="en-US" altLang="ja-JP" sz="1600" dirty="0" err="1"/>
              <a:t>Kaasa</a:t>
            </a:r>
            <a:r>
              <a:rPr lang="en-US" altLang="ja-JP" sz="1600" dirty="0"/>
              <a:t>, et al. Oxford Textbook of Palliative Medicine Fifth Edition. Oxford University Press; 2015.</a:t>
            </a:r>
            <a:endParaRPr kumimoji="1" lang="ja-JP" altLang="en-US" sz="1600" dirty="0"/>
          </a:p>
        </p:txBody>
      </p:sp>
      <p:pic>
        <p:nvPicPr>
          <p:cNvPr id="2" name="オーディオ 1">
            <a:hlinkClick r:id="" action="ppaction://media"/>
            <a:extLst>
              <a:ext uri="{FF2B5EF4-FFF2-40B4-BE49-F238E27FC236}">
                <a16:creationId xmlns:a16="http://schemas.microsoft.com/office/drawing/2014/main" id="{AB57EE05-DD11-45E1-978D-87A3610AF9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6397836"/>
      </p:ext>
    </p:extLst>
  </p:cSld>
  <p:clrMapOvr>
    <a:masterClrMapping/>
  </p:clrMapOvr>
  <mc:AlternateContent xmlns:mc="http://schemas.openxmlformats.org/markup-compatibility/2006">
    <mc:Choice xmlns:p14="http://schemas.microsoft.com/office/powerpoint/2010/main" Requires="p14">
      <p:transition spd="slow" p14:dur="2000" advTm="2518"/>
    </mc:Choice>
    <mc:Fallback>
      <p:transition spd="slow" advTm="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23376-254A-4ACF-A17E-20B808D94F39}"/>
              </a:ext>
            </a:extLst>
          </p:cNvPr>
          <p:cNvSpPr>
            <a:spLocks noGrp="1"/>
          </p:cNvSpPr>
          <p:nvPr>
            <p:ph type="title"/>
          </p:nvPr>
        </p:nvSpPr>
        <p:spPr/>
        <p:txBody>
          <a:bodyPr/>
          <a:lstStyle/>
          <a:p>
            <a:r>
              <a:rPr kumimoji="1" lang="ja-JP" altLang="en-US" dirty="0"/>
              <a:t>課題</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4E9DEC0C-A443-4D49-8A69-E04A0000CF06}"/>
              </a:ext>
            </a:extLst>
          </p:cNvPr>
          <p:cNvSpPr>
            <a:spLocks noGrp="1"/>
          </p:cNvSpPr>
          <p:nvPr>
            <p:ph idx="1"/>
          </p:nvPr>
        </p:nvSpPr>
        <p:spPr/>
        <p:txBody>
          <a:bodyPr/>
          <a:lstStyle/>
          <a:p>
            <a:r>
              <a:rPr lang="ja-JP" altLang="en-US" b="1" dirty="0"/>
              <a:t>緩和ケアにおける理学療法の手段について、その方法を挙げ、具体的な適応・禁忌を述べよ。</a:t>
            </a:r>
            <a:endParaRPr kumimoji="1" lang="ja-JP" altLang="en-US" dirty="0"/>
          </a:p>
        </p:txBody>
      </p:sp>
      <p:pic>
        <p:nvPicPr>
          <p:cNvPr id="4" name="オーディオ 3">
            <a:hlinkClick r:id="" action="ppaction://media"/>
            <a:extLst>
              <a:ext uri="{FF2B5EF4-FFF2-40B4-BE49-F238E27FC236}">
                <a16:creationId xmlns:a16="http://schemas.microsoft.com/office/drawing/2014/main" id="{04694950-42D5-42E4-AA81-0642DB937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52243085"/>
      </p:ext>
    </p:extLst>
  </p:cSld>
  <p:clrMapOvr>
    <a:masterClrMapping/>
  </p:clrMapOvr>
  <mc:AlternateContent xmlns:mc="http://schemas.openxmlformats.org/markup-compatibility/2006">
    <mc:Choice xmlns:p14="http://schemas.microsoft.com/office/powerpoint/2010/main" Requires="p14">
      <p:transition spd="slow" p14:dur="2000" advTm="85908"/>
    </mc:Choice>
    <mc:Fallback>
      <p:transition spd="slow" advTm="8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8D667-67F3-4B2F-8A31-92A76C9C6528}"/>
              </a:ext>
            </a:extLst>
          </p:cNvPr>
          <p:cNvSpPr>
            <a:spLocks noGrp="1"/>
          </p:cNvSpPr>
          <p:nvPr>
            <p:ph type="title"/>
          </p:nvPr>
        </p:nvSpPr>
        <p:spPr/>
        <p:txBody>
          <a:bodyPr>
            <a:normAutofit/>
          </a:bodyPr>
          <a:lstStyle/>
          <a:p>
            <a:r>
              <a:rPr kumimoji="1" lang="en-US" altLang="ja-JP" sz="4000" b="1" dirty="0"/>
              <a:t>AA</a:t>
            </a:r>
            <a:r>
              <a:rPr kumimoji="1" lang="ja-JP" altLang="en-US" sz="4000" b="1" dirty="0"/>
              <a:t>へのレポーティングについて</a:t>
            </a:r>
          </a:p>
        </p:txBody>
      </p:sp>
      <p:sp>
        <p:nvSpPr>
          <p:cNvPr id="3" name="コンテンツ プレースホルダー 2">
            <a:extLst>
              <a:ext uri="{FF2B5EF4-FFF2-40B4-BE49-F238E27FC236}">
                <a16:creationId xmlns:a16="http://schemas.microsoft.com/office/drawing/2014/main" id="{0238B24E-FB0A-4296-B9B8-7BD47A8382CA}"/>
              </a:ext>
            </a:extLst>
          </p:cNvPr>
          <p:cNvSpPr>
            <a:spLocks noGrp="1"/>
          </p:cNvSpPr>
          <p:nvPr>
            <p:ph idx="1"/>
          </p:nvPr>
        </p:nvSpPr>
        <p:spPr/>
        <p:txBody>
          <a:bodyPr/>
          <a:lstStyle/>
          <a:p>
            <a:pPr marL="0" indent="0">
              <a:buNone/>
            </a:pPr>
            <a:r>
              <a:rPr lang="en-US" altLang="ja-JP" dirty="0"/>
              <a:t>AA</a:t>
            </a:r>
            <a:r>
              <a:rPr lang="ja-JP" altLang="en-US" dirty="0"/>
              <a:t>　アンケートの項目に入り、示された各課題番号を示し、回答してください。</a:t>
            </a:r>
            <a:endParaRPr lang="en-US" altLang="ja-JP" dirty="0"/>
          </a:p>
          <a:p>
            <a:pPr marL="0" indent="0">
              <a:buNone/>
            </a:pPr>
            <a:endParaRPr lang="en-US" altLang="ja-JP" dirty="0"/>
          </a:p>
          <a:p>
            <a:pPr marL="0" indent="0">
              <a:buNone/>
            </a:pPr>
            <a:r>
              <a:rPr lang="ja-JP" altLang="en-US" dirty="0"/>
              <a:t>決められた期間内に提出してください。</a:t>
            </a:r>
            <a:endParaRPr lang="en-US" altLang="ja-JP" dirty="0"/>
          </a:p>
          <a:p>
            <a:pPr marL="0" indent="0">
              <a:buNone/>
            </a:pPr>
            <a:endParaRPr lang="en-US" altLang="ja-JP" dirty="0"/>
          </a:p>
          <a:p>
            <a:pPr marL="0" indent="0">
              <a:buNone/>
            </a:pPr>
            <a:r>
              <a:rPr lang="ja-JP" altLang="en-US" dirty="0"/>
              <a:t>アンケート題名：</a:t>
            </a:r>
            <a:r>
              <a:rPr lang="en-US" altLang="ja-JP" dirty="0"/>
              <a:t>e</a:t>
            </a:r>
            <a:r>
              <a:rPr lang="ja-JP" altLang="en-US" dirty="0"/>
              <a:t>緩和医療学２</a:t>
            </a:r>
            <a:endParaRPr lang="en-US" altLang="ja-JP" dirty="0"/>
          </a:p>
          <a:p>
            <a:pPr marL="0" indent="0">
              <a:buNone/>
            </a:pPr>
            <a:endParaRPr lang="en-US" altLang="ja-JP" dirty="0"/>
          </a:p>
          <a:p>
            <a:pPr marL="0" indent="0">
              <a:buNone/>
            </a:pPr>
            <a:r>
              <a:rPr lang="ja-JP" altLang="en-US" dirty="0">
                <a:hlinkClick r:id="rId4"/>
              </a:rPr>
              <a:t>質問は</a:t>
            </a:r>
            <a:r>
              <a:rPr lang="en-US" altLang="ja-JP" dirty="0">
                <a:hlinkClick r:id="rId4"/>
              </a:rPr>
              <a:t>a-kimura@paz.ac.jp</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pic>
        <p:nvPicPr>
          <p:cNvPr id="4" name="図 3">
            <a:extLst>
              <a:ext uri="{FF2B5EF4-FFF2-40B4-BE49-F238E27FC236}">
                <a16:creationId xmlns:a16="http://schemas.microsoft.com/office/drawing/2014/main" id="{E2000ADC-AF91-4D4F-9065-8D63D12240C5}"/>
              </a:ext>
            </a:extLst>
          </p:cNvPr>
          <p:cNvPicPr>
            <a:picLocks noChangeAspect="1"/>
          </p:cNvPicPr>
          <p:nvPr/>
        </p:nvPicPr>
        <p:blipFill>
          <a:blip r:embed="rId5"/>
          <a:stretch>
            <a:fillRect/>
          </a:stretch>
        </p:blipFill>
        <p:spPr>
          <a:xfrm>
            <a:off x="6635523" y="3805918"/>
            <a:ext cx="2143125" cy="2381250"/>
          </a:xfrm>
          <a:prstGeom prst="rect">
            <a:avLst/>
          </a:prstGeom>
        </p:spPr>
      </p:pic>
      <p:pic>
        <p:nvPicPr>
          <p:cNvPr id="5" name="オーディオ 4">
            <a:hlinkClick r:id="" action="ppaction://media"/>
            <a:extLst>
              <a:ext uri="{FF2B5EF4-FFF2-40B4-BE49-F238E27FC236}">
                <a16:creationId xmlns:a16="http://schemas.microsoft.com/office/drawing/2014/main" id="{584218A9-7B5F-4196-9259-FDE55B2047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06981842"/>
      </p:ext>
    </p:extLst>
  </p:cSld>
  <p:clrMapOvr>
    <a:masterClrMapping/>
  </p:clrMapOvr>
  <mc:AlternateContent xmlns:mc="http://schemas.openxmlformats.org/markup-compatibility/2006">
    <mc:Choice xmlns:p14="http://schemas.microsoft.com/office/powerpoint/2010/main" Requires="p14">
      <p:transition spd="slow" p14:dur="2000" advTm="12989"/>
    </mc:Choice>
    <mc:Fallback>
      <p:transition spd="slow" advTm="1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7AB134-F847-473A-85FC-986DD193DDC0}"/>
              </a:ext>
            </a:extLst>
          </p:cNvPr>
          <p:cNvSpPr>
            <a:spLocks noGrp="1"/>
          </p:cNvSpPr>
          <p:nvPr>
            <p:ph type="title"/>
          </p:nvPr>
        </p:nvSpPr>
        <p:spPr/>
        <p:txBody>
          <a:bodyPr/>
          <a:lstStyle/>
          <a:p>
            <a:r>
              <a:rPr kumimoji="1" lang="ja-JP" altLang="en-US" dirty="0"/>
              <a:t>学習目標</a:t>
            </a:r>
          </a:p>
        </p:txBody>
      </p:sp>
      <p:sp>
        <p:nvSpPr>
          <p:cNvPr id="3" name="コンテンツ プレースホルダー 2">
            <a:extLst>
              <a:ext uri="{FF2B5EF4-FFF2-40B4-BE49-F238E27FC236}">
                <a16:creationId xmlns:a16="http://schemas.microsoft.com/office/drawing/2014/main" id="{C48FBB7F-06C0-4760-A1F6-A407A7EE68EE}"/>
              </a:ext>
            </a:extLst>
          </p:cNvPr>
          <p:cNvSpPr>
            <a:spLocks noGrp="1"/>
          </p:cNvSpPr>
          <p:nvPr>
            <p:ph idx="1"/>
          </p:nvPr>
        </p:nvSpPr>
        <p:spPr>
          <a:xfrm>
            <a:off x="286327" y="1825625"/>
            <a:ext cx="8229023" cy="4351338"/>
          </a:xfrm>
        </p:spPr>
        <p:txBody>
          <a:bodyPr>
            <a:normAutofit/>
          </a:bodyPr>
          <a:lstStyle/>
          <a:p>
            <a:r>
              <a:rPr kumimoji="1" lang="ja-JP" altLang="en-US" dirty="0"/>
              <a:t>１　学習者は末期がんの主要症状について説明</a:t>
            </a:r>
            <a:r>
              <a:rPr kumimoji="1" lang="en-US" altLang="ja-JP" dirty="0"/>
              <a:t>	</a:t>
            </a:r>
            <a:r>
              <a:rPr kumimoji="1" lang="ja-JP" altLang="en-US" dirty="0"/>
              <a:t>で</a:t>
            </a:r>
            <a:r>
              <a:rPr lang="ja-JP" altLang="en-US" dirty="0"/>
              <a:t>きる。</a:t>
            </a:r>
            <a:endParaRPr lang="en-US" altLang="ja-JP" dirty="0"/>
          </a:p>
          <a:p>
            <a:endParaRPr kumimoji="1" lang="en-US" altLang="ja-JP" dirty="0"/>
          </a:p>
          <a:p>
            <a:r>
              <a:rPr kumimoji="1" lang="ja-JP" altLang="en-US" dirty="0"/>
              <a:t>２　がん性疼痛の機序について説明できる。</a:t>
            </a:r>
            <a:endParaRPr kumimoji="1" lang="en-US" altLang="ja-JP" dirty="0"/>
          </a:p>
          <a:p>
            <a:endParaRPr lang="en-US" altLang="ja-JP" dirty="0"/>
          </a:p>
          <a:p>
            <a:r>
              <a:rPr kumimoji="1" lang="ja-JP" altLang="en-US" dirty="0"/>
              <a:t>３　がん性疼痛に対する理学療法の治療手段に</a:t>
            </a:r>
            <a:r>
              <a:rPr kumimoji="1" lang="en-US" altLang="ja-JP" dirty="0"/>
              <a:t>	 </a:t>
            </a:r>
            <a:r>
              <a:rPr kumimoji="1" lang="ja-JP" altLang="en-US" dirty="0"/>
              <a:t>ついて具体的</a:t>
            </a:r>
            <a:r>
              <a:rPr lang="ja-JP" altLang="en-US" dirty="0"/>
              <a:t>な治療法と適応を</a:t>
            </a:r>
            <a:r>
              <a:rPr kumimoji="1" lang="ja-JP" altLang="en-US" dirty="0"/>
              <a:t>説明できる。</a:t>
            </a:r>
            <a:endParaRPr kumimoji="1" lang="en-US" altLang="ja-JP" dirty="0"/>
          </a:p>
          <a:p>
            <a:r>
              <a:rPr lang="ja-JP" altLang="en-US" dirty="0"/>
              <a:t>４　進行性がんの浮腫に対する理学療法の手段</a:t>
            </a:r>
            <a:r>
              <a:rPr lang="en-US" altLang="ja-JP" dirty="0"/>
              <a:t>	</a:t>
            </a:r>
            <a:r>
              <a:rPr lang="ja-JP" altLang="en-US" dirty="0"/>
              <a:t>を説明できる。</a:t>
            </a:r>
            <a:endParaRPr kumimoji="1" lang="en-US" altLang="ja-JP" dirty="0"/>
          </a:p>
          <a:p>
            <a:endParaRPr kumimoji="1" lang="ja-JP" altLang="en-US" dirty="0"/>
          </a:p>
        </p:txBody>
      </p:sp>
      <p:pic>
        <p:nvPicPr>
          <p:cNvPr id="5" name="オーディオ 4">
            <a:hlinkClick r:id="" action="ppaction://media"/>
            <a:extLst>
              <a:ext uri="{FF2B5EF4-FFF2-40B4-BE49-F238E27FC236}">
                <a16:creationId xmlns:a16="http://schemas.microsoft.com/office/drawing/2014/main" id="{A0B14C06-932A-4962-9CA1-0814563F5B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2670587"/>
      </p:ext>
    </p:extLst>
  </p:cSld>
  <p:clrMapOvr>
    <a:masterClrMapping/>
  </p:clrMapOvr>
  <mc:AlternateContent xmlns:mc="http://schemas.openxmlformats.org/markup-compatibility/2006">
    <mc:Choice xmlns:p14="http://schemas.microsoft.com/office/powerpoint/2010/main" Requires="p14">
      <p:transition spd="slow" p14:dur="2000" advTm="30131"/>
    </mc:Choice>
    <mc:Fallback>
      <p:transition spd="slow" advTm="3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25CBC5-3023-4FAF-940A-ADB686523EB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965447C-5FF3-494D-AEB9-F60499380B9F}"/>
              </a:ext>
            </a:extLst>
          </p:cNvPr>
          <p:cNvSpPr>
            <a:spLocks noGrp="1"/>
          </p:cNvSpPr>
          <p:nvPr>
            <p:ph idx="1"/>
          </p:nvPr>
        </p:nvSpPr>
        <p:spPr/>
        <p:txBody>
          <a:bodyPr/>
          <a:lstStyle/>
          <a:p>
            <a:r>
              <a:rPr kumimoji="1" lang="ja-JP" altLang="en-US" dirty="0"/>
              <a:t>ここでは、コンテンツ</a:t>
            </a:r>
            <a:r>
              <a:rPr kumimoji="1" lang="ja-JP" altLang="en-US"/>
              <a:t>１を踏まえて、</a:t>
            </a:r>
            <a:r>
              <a:rPr kumimoji="1" lang="ja-JP" altLang="en-US" dirty="0"/>
              <a:t>概要を視聴し、要点をノートにまとめてみましょう。</a:t>
            </a:r>
            <a:endParaRPr kumimoji="1" lang="en-US" altLang="ja-JP" dirty="0"/>
          </a:p>
          <a:p>
            <a:endParaRPr lang="en-US" altLang="ja-JP" dirty="0"/>
          </a:p>
          <a:p>
            <a:r>
              <a:rPr kumimoji="1" lang="ja-JP" altLang="en-US" dirty="0"/>
              <a:t>まとめたノートを見ながら</a:t>
            </a:r>
            <a:r>
              <a:rPr lang="ja-JP" altLang="en-US" dirty="0"/>
              <a:t>課題を提出してください。</a:t>
            </a:r>
            <a:endParaRPr kumimoji="1" lang="en-US" altLang="ja-JP" dirty="0"/>
          </a:p>
        </p:txBody>
      </p:sp>
      <p:pic>
        <p:nvPicPr>
          <p:cNvPr id="4" name="オーディオ 3">
            <a:hlinkClick r:id="" action="ppaction://media"/>
            <a:extLst>
              <a:ext uri="{FF2B5EF4-FFF2-40B4-BE49-F238E27FC236}">
                <a16:creationId xmlns:a16="http://schemas.microsoft.com/office/drawing/2014/main" id="{C627E63F-23A9-42B4-95B4-8FCD9FB3D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34743888"/>
      </p:ext>
    </p:extLst>
  </p:cSld>
  <p:clrMapOvr>
    <a:masterClrMapping/>
  </p:clrMapOvr>
  <mc:AlternateContent xmlns:mc="http://schemas.openxmlformats.org/markup-compatibility/2006">
    <mc:Choice xmlns:p14="http://schemas.microsoft.com/office/powerpoint/2010/main" Requires="p14">
      <p:transition spd="slow" p14:dur="2000" advTm="9888"/>
    </mc:Choice>
    <mc:Fallback>
      <p:transition spd="slow" advTm="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C8C3B-78D6-4DEC-AFC5-AE3F12CE56D3}"/>
              </a:ext>
            </a:extLst>
          </p:cNvPr>
          <p:cNvSpPr>
            <a:spLocks noGrp="1"/>
          </p:cNvSpPr>
          <p:nvPr>
            <p:ph type="title"/>
          </p:nvPr>
        </p:nvSpPr>
        <p:spPr/>
        <p:txBody>
          <a:bodyPr/>
          <a:lstStyle/>
          <a:p>
            <a:r>
              <a:rPr lang="ja-JP" altLang="en-US" dirty="0"/>
              <a:t>末期がんの主要症状</a:t>
            </a:r>
            <a:endParaRPr kumimoji="1" lang="ja-JP" altLang="en-US" dirty="0"/>
          </a:p>
        </p:txBody>
      </p:sp>
      <p:pic>
        <p:nvPicPr>
          <p:cNvPr id="4" name="コンテンツ プレースホルダー 3">
            <a:extLst>
              <a:ext uri="{FF2B5EF4-FFF2-40B4-BE49-F238E27FC236}">
                <a16:creationId xmlns:a16="http://schemas.microsoft.com/office/drawing/2014/main" id="{34098355-3109-405D-80ED-63B3C220DCB0}"/>
              </a:ext>
            </a:extLst>
          </p:cNvPr>
          <p:cNvPicPr>
            <a:picLocks noGrp="1" noChangeAspect="1"/>
          </p:cNvPicPr>
          <p:nvPr>
            <p:ph idx="1"/>
          </p:nvPr>
        </p:nvPicPr>
        <p:blipFill>
          <a:blip r:embed="rId4"/>
          <a:stretch>
            <a:fillRect/>
          </a:stretch>
        </p:blipFill>
        <p:spPr>
          <a:xfrm>
            <a:off x="2251286" y="1825625"/>
            <a:ext cx="4641427" cy="4351338"/>
          </a:xfrm>
          <a:prstGeom prst="rect">
            <a:avLst/>
          </a:prstGeom>
        </p:spPr>
      </p:pic>
      <p:pic>
        <p:nvPicPr>
          <p:cNvPr id="3" name="オーディオ 2">
            <a:hlinkClick r:id="" action="ppaction://media"/>
            <a:extLst>
              <a:ext uri="{FF2B5EF4-FFF2-40B4-BE49-F238E27FC236}">
                <a16:creationId xmlns:a16="http://schemas.microsoft.com/office/drawing/2014/main" id="{E2D51C56-19AF-45F1-AD31-2BE6252FB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6900681"/>
      </p:ext>
    </p:extLst>
  </p:cSld>
  <p:clrMapOvr>
    <a:masterClrMapping/>
  </p:clrMapOvr>
  <mc:AlternateContent xmlns:mc="http://schemas.openxmlformats.org/markup-compatibility/2006">
    <mc:Choice xmlns:p14="http://schemas.microsoft.com/office/powerpoint/2010/main" Requires="p14">
      <p:transition spd="slow" p14:dur="2000" advTm="74786"/>
    </mc:Choice>
    <mc:Fallback>
      <p:transition spd="slow" advTm="7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EA2100-DA63-4CF2-9943-9C16B431B4F7}"/>
              </a:ext>
            </a:extLst>
          </p:cNvPr>
          <p:cNvSpPr>
            <a:spLocks noGrp="1"/>
          </p:cNvSpPr>
          <p:nvPr>
            <p:ph type="title"/>
          </p:nvPr>
        </p:nvSpPr>
        <p:spPr/>
        <p:txBody>
          <a:bodyPr/>
          <a:lstStyle/>
          <a:p>
            <a:r>
              <a:rPr lang="ja-JP" altLang="en-US" dirty="0"/>
              <a:t>がん性疼痛の機序</a:t>
            </a:r>
            <a:endParaRPr kumimoji="1" lang="ja-JP" altLang="en-US" dirty="0"/>
          </a:p>
        </p:txBody>
      </p:sp>
      <p:pic>
        <p:nvPicPr>
          <p:cNvPr id="4" name="コンテンツ プレースホルダー 3">
            <a:extLst>
              <a:ext uri="{FF2B5EF4-FFF2-40B4-BE49-F238E27FC236}">
                <a16:creationId xmlns:a16="http://schemas.microsoft.com/office/drawing/2014/main" id="{57226244-5A41-4169-BF59-0C8F27037FD7}"/>
              </a:ext>
            </a:extLst>
          </p:cNvPr>
          <p:cNvPicPr>
            <a:picLocks noGrp="1" noChangeAspect="1"/>
          </p:cNvPicPr>
          <p:nvPr>
            <p:ph idx="1"/>
          </p:nvPr>
        </p:nvPicPr>
        <p:blipFill>
          <a:blip r:embed="rId4"/>
          <a:stretch>
            <a:fillRect/>
          </a:stretch>
        </p:blipFill>
        <p:spPr>
          <a:xfrm>
            <a:off x="1824037" y="1834356"/>
            <a:ext cx="5495925" cy="4333875"/>
          </a:xfrm>
          <a:prstGeom prst="rect">
            <a:avLst/>
          </a:prstGeom>
        </p:spPr>
      </p:pic>
      <p:pic>
        <p:nvPicPr>
          <p:cNvPr id="5" name="オーディオ 4">
            <a:hlinkClick r:id="" action="ppaction://media"/>
            <a:extLst>
              <a:ext uri="{FF2B5EF4-FFF2-40B4-BE49-F238E27FC236}">
                <a16:creationId xmlns:a16="http://schemas.microsoft.com/office/drawing/2014/main" id="{2592BB87-9052-4FD2-981A-3FD55624B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98927515"/>
      </p:ext>
    </p:extLst>
  </p:cSld>
  <p:clrMapOvr>
    <a:masterClrMapping/>
  </p:clrMapOvr>
  <mc:AlternateContent xmlns:mc="http://schemas.openxmlformats.org/markup-compatibility/2006">
    <mc:Choice xmlns:p14="http://schemas.microsoft.com/office/powerpoint/2010/main" Requires="p14">
      <p:transition spd="slow" p14:dur="2000" advTm="164136"/>
    </mc:Choice>
    <mc:Fallback>
      <p:transition spd="slow" advTm="16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23376-254A-4ACF-A17E-20B808D94F3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E9DEC0C-A443-4D49-8A69-E04A0000CF0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EA3FB1DE-2588-4DB7-BD59-AE1EA480F52E}"/>
              </a:ext>
            </a:extLst>
          </p:cNvPr>
          <p:cNvPicPr>
            <a:picLocks noChangeAspect="1"/>
          </p:cNvPicPr>
          <p:nvPr/>
        </p:nvPicPr>
        <p:blipFill>
          <a:blip r:embed="rId4"/>
          <a:stretch>
            <a:fillRect/>
          </a:stretch>
        </p:blipFill>
        <p:spPr>
          <a:xfrm>
            <a:off x="499110" y="259079"/>
            <a:ext cx="8119110" cy="6341203"/>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インク 4">
                <a:extLst>
                  <a:ext uri="{FF2B5EF4-FFF2-40B4-BE49-F238E27FC236}">
                    <a16:creationId xmlns:a16="http://schemas.microsoft.com/office/drawing/2014/main" id="{4FA7125D-9C35-4B02-8384-F04DC3AB1E4D}"/>
                  </a:ext>
                </a:extLst>
              </p14:cNvPr>
              <p14:cNvContentPartPr/>
              <p14:nvPr>
                <p:extLst>
                  <p:ext uri="{42D2F446-02D8-4167-A562-619A0277C38B}">
                    <p15:isNarration xmlns:p15="http://schemas.microsoft.com/office/powerpoint/2012/main" val="1"/>
                  </p:ext>
                </p:extLst>
              </p14:nvPr>
            </p14:nvContentPartPr>
            <p14:xfrm>
              <a:off x="1359720" y="1716480"/>
              <a:ext cx="6858360" cy="4003200"/>
            </p14:xfrm>
          </p:contentPart>
        </mc:Choice>
        <mc:Fallback>
          <p:pic>
            <p:nvPicPr>
              <p:cNvPr id="5" name="インク 4">
                <a:extLst>
                  <a:ext uri="{FF2B5EF4-FFF2-40B4-BE49-F238E27FC236}">
                    <a16:creationId xmlns:a16="http://schemas.microsoft.com/office/drawing/2014/main" id="{4FA7125D-9C35-4B02-8384-F04DC3AB1E4D}"/>
                  </a:ext>
                </a:extLst>
              </p:cNvPr>
              <p:cNvPicPr>
                <a:picLocks noGrp="1" noRot="1" noChangeAspect="1" noMove="1" noResize="1" noEditPoints="1" noAdjustHandles="1" noChangeArrowheads="1" noChangeShapeType="1"/>
              </p:cNvPicPr>
              <p:nvPr/>
            </p:nvPicPr>
            <p:blipFill>
              <a:blip r:embed="rId6"/>
              <a:stretch>
                <a:fillRect/>
              </a:stretch>
            </p:blipFill>
            <p:spPr>
              <a:xfrm>
                <a:off x="1343880" y="1653120"/>
                <a:ext cx="6889680" cy="4129920"/>
              </a:xfrm>
              <a:prstGeom prst="rect">
                <a:avLst/>
              </a:prstGeom>
            </p:spPr>
          </p:pic>
        </mc:Fallback>
      </mc:AlternateContent>
      <p:pic>
        <p:nvPicPr>
          <p:cNvPr id="6" name="オーディオ 5">
            <a:hlinkClick r:id="" action="ppaction://media"/>
            <a:extLst>
              <a:ext uri="{FF2B5EF4-FFF2-40B4-BE49-F238E27FC236}">
                <a16:creationId xmlns:a16="http://schemas.microsoft.com/office/drawing/2014/main" id="{5E6D741D-BAD0-48B3-9787-7D9B3CF39E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58051776"/>
      </p:ext>
    </p:extLst>
  </p:cSld>
  <p:clrMapOvr>
    <a:masterClrMapping/>
  </p:clrMapOvr>
  <mc:AlternateContent xmlns:mc="http://schemas.openxmlformats.org/markup-compatibility/2006">
    <mc:Choice xmlns:p14="http://schemas.microsoft.com/office/powerpoint/2010/main" Requires="p14">
      <p:transition spd="slow" p14:dur="2000" advTm="170784"/>
    </mc:Choice>
    <mc:Fallback>
      <p:transition spd="slow" advTm="17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E211A-EEA7-4DD0-B660-C32A1A16CA3E}"/>
              </a:ext>
            </a:extLst>
          </p:cNvPr>
          <p:cNvSpPr>
            <a:spLocks noGrp="1"/>
          </p:cNvSpPr>
          <p:nvPr>
            <p:ph type="title"/>
          </p:nvPr>
        </p:nvSpPr>
        <p:spPr/>
        <p:txBody>
          <a:bodyPr/>
          <a:lstStyle/>
          <a:p>
            <a:r>
              <a:rPr lang="ja-JP" altLang="en-US" dirty="0"/>
              <a:t>がん性疼痛に対する理学療法の治療手段</a:t>
            </a:r>
            <a:endParaRPr kumimoji="1" lang="ja-JP" altLang="en-US" dirty="0"/>
          </a:p>
        </p:txBody>
      </p:sp>
      <p:sp>
        <p:nvSpPr>
          <p:cNvPr id="3" name="コンテンツ プレースホルダー 2">
            <a:extLst>
              <a:ext uri="{FF2B5EF4-FFF2-40B4-BE49-F238E27FC236}">
                <a16:creationId xmlns:a16="http://schemas.microsoft.com/office/drawing/2014/main" id="{53A98E3E-5F8E-4F62-B589-A79F41BC5F44}"/>
              </a:ext>
            </a:extLst>
          </p:cNvPr>
          <p:cNvSpPr>
            <a:spLocks noGrp="1"/>
          </p:cNvSpPr>
          <p:nvPr>
            <p:ph idx="1"/>
          </p:nvPr>
        </p:nvSpPr>
        <p:spPr/>
        <p:txBody>
          <a:bodyPr/>
          <a:lstStyle/>
          <a:p>
            <a:endParaRPr kumimoji="1" lang="ja-JP" altLang="en-US"/>
          </a:p>
        </p:txBody>
      </p:sp>
      <p:pic>
        <p:nvPicPr>
          <p:cNvPr id="4" name="オーディオ 3">
            <a:hlinkClick r:id="" action="ppaction://media"/>
            <a:extLst>
              <a:ext uri="{FF2B5EF4-FFF2-40B4-BE49-F238E27FC236}">
                <a16:creationId xmlns:a16="http://schemas.microsoft.com/office/drawing/2014/main" id="{D83D045F-A15B-465B-A37C-2BF802827E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30334320"/>
      </p:ext>
    </p:extLst>
  </p:cSld>
  <p:clrMapOvr>
    <a:masterClrMapping/>
  </p:clrMapOvr>
  <mc:AlternateContent xmlns:mc="http://schemas.openxmlformats.org/markup-compatibility/2006">
    <mc:Choice xmlns:p14="http://schemas.microsoft.com/office/powerpoint/2010/main" Requires="p14">
      <p:transition spd="slow" p14:dur="2000" advTm="6426"/>
    </mc:Choice>
    <mc:Fallback>
      <p:transition spd="slow" advTm="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TotalTime>
  <Words>2534</Words>
  <Application>Microsoft Office PowerPoint</Application>
  <PresentationFormat>画面に合わせる (4:3)</PresentationFormat>
  <Paragraphs>148</Paragraphs>
  <Slides>33</Slides>
  <Notes>0</Notes>
  <HiddenSlides>0</HiddenSlides>
  <MMClips>33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33</vt:i4>
      </vt:variant>
    </vt:vector>
  </HeadingPairs>
  <TitlesOfParts>
    <vt:vector size="38" baseType="lpstr">
      <vt:lpstr>游ゴシック</vt:lpstr>
      <vt:lpstr>Arial</vt:lpstr>
      <vt:lpstr>Calibri</vt:lpstr>
      <vt:lpstr>Calibri Light</vt:lpstr>
      <vt:lpstr>Office テーマ</vt:lpstr>
      <vt:lpstr>緩和医療学 PT編２</vt:lpstr>
      <vt:lpstr>利用方法</vt:lpstr>
      <vt:lpstr>AAのアンケート欄への記入方法</vt:lpstr>
      <vt:lpstr>学習目標</vt:lpstr>
      <vt:lpstr>PowerPoint プレゼンテーション</vt:lpstr>
      <vt:lpstr>末期がんの主要症状</vt:lpstr>
      <vt:lpstr>がん性疼痛の機序</vt:lpstr>
      <vt:lpstr>PowerPoint プレゼンテーション</vt:lpstr>
      <vt:lpstr>がん性疼痛に対する理学療法の治療手段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進行性がんの浮腫に対する理学療法の手段</vt:lpstr>
      <vt:lpstr>PowerPoint プレゼンテーション</vt:lpstr>
      <vt:lpstr>PowerPoint プレゼンテーション</vt:lpstr>
      <vt:lpstr>リンパ浮腫について</vt:lpstr>
      <vt:lpstr>原因</vt:lpstr>
      <vt:lpstr>リンパ浮腫になったときには</vt:lpstr>
      <vt:lpstr>弾性着衣</vt:lpstr>
      <vt:lpstr>PowerPoint プレゼンテーション</vt:lpstr>
      <vt:lpstr>ご本人や周りの人ができる工夫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課題 </vt:lpstr>
      <vt:lpstr>AAへのレポーティングについて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緩和医療学 PT編１</dc:title>
  <dc:creator>Akira Kimura</dc:creator>
  <cp:lastModifiedBy>Kimura Akira</cp:lastModifiedBy>
  <cp:revision>16</cp:revision>
  <dcterms:created xsi:type="dcterms:W3CDTF">2020-04-17T02:17:16Z</dcterms:created>
  <dcterms:modified xsi:type="dcterms:W3CDTF">2020-04-26T06:54:28Z</dcterms:modified>
</cp:coreProperties>
</file>